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59" r:id="rId7"/>
    <p:sldId id="268" r:id="rId8"/>
    <p:sldId id="269"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4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25E8170-964B-4472-8B5B-5DAFE174A277}"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8FA84-AA67-43F9-8C1B-49A4C838C1A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E8170-964B-4472-8B5B-5DAFE174A277}"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E8170-964B-4472-8B5B-5DAFE174A277}" type="datetimeFigureOut">
              <a:rPr lang="en-US" smtClean="0"/>
              <a:pPr/>
              <a:t>2/13/2016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E8170-964B-4472-8B5B-5DAFE174A277}"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5E8170-964B-4472-8B5B-5DAFE174A277}" type="datetimeFigureOut">
              <a:rPr lang="en-US" smtClean="0"/>
              <a:pPr/>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8FA84-AA67-43F9-8C1B-49A4C838C1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5E8170-964B-4472-8B5B-5DAFE174A277}" type="datetimeFigureOut">
              <a:rPr lang="en-US" smtClean="0"/>
              <a:pPr/>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5E8170-964B-4472-8B5B-5DAFE174A277}" type="datetimeFigureOut">
              <a:rPr lang="en-US" smtClean="0"/>
              <a:pPr/>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5E8170-964B-4472-8B5B-5DAFE174A277}" type="datetimeFigureOut">
              <a:rPr lang="en-US" smtClean="0"/>
              <a:pPr/>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E8170-964B-4472-8B5B-5DAFE174A277}" type="datetimeFigureOut">
              <a:rPr lang="en-US" smtClean="0"/>
              <a:pPr/>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8FA84-AA67-43F9-8C1B-49A4C838C1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5E8170-964B-4472-8B5B-5DAFE174A277}" type="datetimeFigureOut">
              <a:rPr lang="en-US" smtClean="0"/>
              <a:pPr/>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8FA84-AA67-43F9-8C1B-49A4C838C1A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25E8170-964B-4472-8B5B-5DAFE174A277}" type="datetimeFigureOut">
              <a:rPr lang="en-US" smtClean="0"/>
              <a:pPr/>
              <a:t>2/13/2016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148FA84-AA67-43F9-8C1B-49A4C838C1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5E8170-964B-4472-8B5B-5DAFE174A277}" type="datetimeFigureOut">
              <a:rPr lang="en-US" smtClean="0"/>
              <a:pPr/>
              <a:t>2/13/2016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48FA84-AA67-43F9-8C1B-49A4C838C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lbany.edu/sourcebook/pdf/t47201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lbany.edu/sourcebook/pdf/t425201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0"/>
            <a:ext cx="7772400" cy="1470025"/>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4000" dirty="0" smtClean="0"/>
              <a:t>Crime and Delinquency</a:t>
            </a:r>
          </a:p>
          <a:p>
            <a:endParaRPr lang="en-US" sz="40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Arrests of Juveniles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http://www.albany.edu/sourcebook/pdf/t472010.pdf</a:t>
            </a:r>
            <a:endParaRPr lang="en-US" dirty="0" smtClean="0"/>
          </a:p>
          <a:p>
            <a:endParaRPr lang="en-US" dirty="0" smtClean="0"/>
          </a:p>
          <a:p>
            <a:r>
              <a:rPr lang="en-US" dirty="0" smtClean="0"/>
              <a:t>This table shows the number and percentages of juveniles among all arrests for 2010.  Notice the age distribution from under age 15 (the far left side) to age 20. Also notice the kinds of crimes young people commit, Particularly in the second tier of crimes, just below the summary statistics for Violent and Property crimes.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and Crime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is a long tradition in criminology that there are biological roots to criminal behavior. The major issue revolves around how much of an influence biology has on crime compared to other known social factors. This issue has been revisited recently with advances in our understanding of the brain and brain chemistry.  This is a politically charged issues, often related to questions of racism and gender bias.</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Ideas:1860-1970</a:t>
            </a:r>
            <a:endParaRPr lang="en-US" dirty="0"/>
          </a:p>
        </p:txBody>
      </p:sp>
      <p:sp>
        <p:nvSpPr>
          <p:cNvPr id="3" name="Content Placeholder 2"/>
          <p:cNvSpPr>
            <a:spLocks noGrp="1"/>
          </p:cNvSpPr>
          <p:nvPr>
            <p:ph idx="1"/>
          </p:nvPr>
        </p:nvSpPr>
        <p:spPr/>
        <p:txBody>
          <a:bodyPr/>
          <a:lstStyle/>
          <a:p>
            <a:pPr>
              <a:buNone/>
            </a:pPr>
            <a:r>
              <a:rPr lang="en-US" dirty="0" smtClean="0"/>
              <a:t>The book presents excellent reviews of the work of the early leaders of this field: </a:t>
            </a:r>
          </a:p>
          <a:p>
            <a:r>
              <a:rPr lang="en-US" dirty="0" smtClean="0"/>
              <a:t>Lombroso</a:t>
            </a:r>
          </a:p>
          <a:p>
            <a:r>
              <a:rPr lang="en-US" dirty="0" err="1" smtClean="0"/>
              <a:t>Dugdale</a:t>
            </a:r>
            <a:endParaRPr lang="en-US" dirty="0" smtClean="0"/>
          </a:p>
          <a:p>
            <a:r>
              <a:rPr lang="en-US" dirty="0" smtClean="0"/>
              <a:t>Goring</a:t>
            </a:r>
          </a:p>
          <a:p>
            <a:r>
              <a:rPr lang="en-US" dirty="0" smtClean="0"/>
              <a:t>Lange</a:t>
            </a:r>
          </a:p>
          <a:p>
            <a:r>
              <a:rPr lang="en-US" dirty="0" smtClean="0"/>
              <a:t>Hooton</a:t>
            </a:r>
          </a:p>
          <a:p>
            <a:r>
              <a:rPr lang="en-US" dirty="0" smtClean="0"/>
              <a:t>Sheldon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Crime Control and Drug Therapy</a:t>
            </a:r>
            <a:endParaRPr lang="en-US" dirty="0"/>
          </a:p>
        </p:txBody>
      </p:sp>
      <p:sp>
        <p:nvSpPr>
          <p:cNvPr id="3" name="Content Placeholder 2"/>
          <p:cNvSpPr>
            <a:spLocks noGrp="1"/>
          </p:cNvSpPr>
          <p:nvPr>
            <p:ph idx="1"/>
          </p:nvPr>
        </p:nvSpPr>
        <p:spPr/>
        <p:txBody>
          <a:bodyPr/>
          <a:lstStyle/>
          <a:p>
            <a:r>
              <a:rPr lang="en-US" dirty="0" smtClean="0"/>
              <a:t>The use of lobotomies as a means of making the criminally violent docile has been in decline for decades.</a:t>
            </a:r>
          </a:p>
          <a:p>
            <a:r>
              <a:rPr lang="en-US" dirty="0" smtClean="0"/>
              <a:t>Since crime is so often related to psychological or emotional injuries, for example, Post-Traumatic Stress Disorder or mental illness, control of these conditions with drugs has some crime reduction effects.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and Social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Recall that social structure refers to all the norms, roles, statuses, institutions and values of a society.</a:t>
            </a:r>
          </a:p>
          <a:p>
            <a:r>
              <a:rPr lang="en-US" dirty="0" smtClean="0"/>
              <a:t>All these factors influence crime in one way or another.</a:t>
            </a:r>
          </a:p>
          <a:p>
            <a:r>
              <a:rPr lang="en-US" dirty="0" smtClean="0"/>
              <a:t>Generally speaking, research on crime and social structure centers on the </a:t>
            </a:r>
            <a:r>
              <a:rPr lang="en-US" dirty="0" err="1" smtClean="0"/>
              <a:t>criminogenic</a:t>
            </a:r>
            <a:r>
              <a:rPr lang="en-US" dirty="0" smtClean="0"/>
              <a:t> effect of economy and other social institutions, such as the neighborhood or family.</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Delinquency and Juvenile Justice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Delinquency</a:t>
            </a:r>
          </a:p>
          <a:p>
            <a:r>
              <a:rPr lang="en-US" dirty="0" smtClean="0"/>
              <a:t>Delinquency is a status imposed by a state juvenile court in cases where a person below a specified age, generally 16, is responsible for a criminal act.</a:t>
            </a:r>
          </a:p>
          <a:p>
            <a:endParaRPr lang="en-US" dirty="0" smtClean="0"/>
          </a:p>
          <a:p>
            <a:r>
              <a:rPr lang="en-US" dirty="0" smtClean="0"/>
              <a:t>The legal tradition of holding youth to a lower standard of criminal culpability dates back to Roman law, and has been a part of American law since 1900.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Juvenile Court</a:t>
            </a:r>
            <a:endParaRPr lang="en-US" dirty="0"/>
          </a:p>
        </p:txBody>
      </p:sp>
      <p:sp>
        <p:nvSpPr>
          <p:cNvPr id="3" name="Content Placeholder 2"/>
          <p:cNvSpPr>
            <a:spLocks noGrp="1"/>
          </p:cNvSpPr>
          <p:nvPr>
            <p:ph idx="1"/>
          </p:nvPr>
        </p:nvSpPr>
        <p:spPr/>
        <p:txBody>
          <a:bodyPr/>
          <a:lstStyle/>
          <a:p>
            <a:pPr>
              <a:buNone/>
            </a:pPr>
            <a:r>
              <a:rPr lang="en-US" dirty="0" smtClean="0"/>
              <a:t>Juvenile Court</a:t>
            </a:r>
          </a:p>
          <a:p>
            <a:r>
              <a:rPr lang="en-US" dirty="0" smtClean="0"/>
              <a:t>The first juvenile courts in the US were created around 1900.  The book presents a very good history of this movement and its proponents.</a:t>
            </a:r>
          </a:p>
          <a:p>
            <a:endParaRPr lang="en-US" dirty="0" smtClean="0"/>
          </a:p>
          <a:p>
            <a:r>
              <a:rPr lang="en-US" dirty="0" smtClean="0"/>
              <a:t>The contemporary juvenile court is widely viewed as dysfunctional for a wide variety of reasons.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Justice in Crisis</a:t>
            </a:r>
            <a:endParaRPr lang="en-US" dirty="0"/>
          </a:p>
        </p:txBody>
      </p:sp>
      <p:sp>
        <p:nvSpPr>
          <p:cNvPr id="3" name="Content Placeholder 2"/>
          <p:cNvSpPr>
            <a:spLocks noGrp="1"/>
          </p:cNvSpPr>
          <p:nvPr>
            <p:ph idx="1"/>
          </p:nvPr>
        </p:nvSpPr>
        <p:spPr/>
        <p:txBody>
          <a:bodyPr/>
          <a:lstStyle/>
          <a:p>
            <a:pPr>
              <a:buNone/>
            </a:pPr>
            <a:r>
              <a:rPr lang="en-US" dirty="0" smtClean="0"/>
              <a:t>Several factors account for the crisis in juvenile justice:</a:t>
            </a:r>
          </a:p>
          <a:p>
            <a:r>
              <a:rPr lang="en-US" dirty="0" smtClean="0"/>
              <a:t>Growing intolerance of youthful crime</a:t>
            </a:r>
          </a:p>
          <a:p>
            <a:r>
              <a:rPr lang="en-US" dirty="0" smtClean="0"/>
              <a:t>Outdates procedures and poor technology</a:t>
            </a:r>
          </a:p>
          <a:p>
            <a:r>
              <a:rPr lang="en-US" dirty="0" smtClean="0"/>
              <a:t>Insufficient resources</a:t>
            </a:r>
          </a:p>
          <a:p>
            <a:r>
              <a:rPr lang="en-US" dirty="0" smtClean="0"/>
              <a:t>Gangs and criminal subculture influences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Youthful Crime Dispositions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Disposition of cases: most youthful offenders are released</a:t>
            </a:r>
          </a:p>
          <a:p>
            <a:pPr>
              <a:buNone/>
            </a:pPr>
            <a:endParaRPr lang="en-US" dirty="0" smtClean="0"/>
          </a:p>
          <a:p>
            <a:pPr>
              <a:buNone/>
            </a:pPr>
            <a:r>
              <a:rPr lang="en-US" dirty="0" smtClean="0">
                <a:hlinkClick r:id="rId2"/>
              </a:rPr>
              <a:t>http://www.albany.edu/sourcebook/pdf/t4252010.pdf</a:t>
            </a:r>
            <a:endParaRPr lang="en-US" dirty="0" smtClean="0"/>
          </a:p>
          <a:p>
            <a:pPr>
              <a:buNone/>
            </a:pPr>
            <a:endParaRPr lang="en-US" dirty="0" smtClean="0"/>
          </a:p>
          <a:p>
            <a:pPr>
              <a:buNone/>
            </a:pPr>
            <a:r>
              <a:rPr lang="en-US" dirty="0" smtClean="0"/>
              <a:t>Notice in the first horizontal row that of the 495,453 juveniles  in police custody less that 50,000 of about 9.4% are referred to police or the courts. This is a common trend in juvenile justice.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TotalTime>
  <Words>489</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   </vt:lpstr>
      <vt:lpstr>Biology and Crime</vt:lpstr>
      <vt:lpstr>Early Ideas:1860-1970</vt:lpstr>
      <vt:lpstr>Crime Control and Drug Therapy</vt:lpstr>
      <vt:lpstr>Crime and Social Structure</vt:lpstr>
      <vt:lpstr>Delinquency and Juvenile Justice</vt:lpstr>
      <vt:lpstr>The Juvenile Court</vt:lpstr>
      <vt:lpstr>Juvenile Justice in Crisis</vt:lpstr>
      <vt:lpstr>Youthful Crime Dispositions</vt:lpstr>
      <vt:lpstr>Arrests of Juveniles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(chapters 6 and 8)</dc:title>
  <dc:creator>dichiara</dc:creator>
  <cp:lastModifiedBy>user</cp:lastModifiedBy>
  <cp:revision>14</cp:revision>
  <dcterms:created xsi:type="dcterms:W3CDTF">2012-06-12T16:10:32Z</dcterms:created>
  <dcterms:modified xsi:type="dcterms:W3CDTF">2016-02-13T07:36:47Z</dcterms:modified>
</cp:coreProperties>
</file>