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B8CDA2-D82F-4F78-920F-68590F2807FE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1A2699-4118-4ED8-9DE7-2073E57379B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Answering Essay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03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Requisite Elements: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(1) False </a:t>
            </a:r>
            <a:r>
              <a:rPr lang="en-GB" dirty="0"/>
              <a:t>Statement of fact</a:t>
            </a:r>
          </a:p>
          <a:p>
            <a:pPr lvl="1"/>
            <a:r>
              <a:rPr lang="en-GB" dirty="0"/>
              <a:t>Not opinion, unless expert: </a:t>
            </a:r>
            <a:r>
              <a:rPr lang="en-GB" i="1" dirty="0" err="1"/>
              <a:t>Bissett</a:t>
            </a:r>
            <a:r>
              <a:rPr lang="en-GB" i="1" dirty="0"/>
              <a:t> v Wilkinson</a:t>
            </a:r>
            <a:r>
              <a:rPr lang="en-GB" dirty="0"/>
              <a:t>; </a:t>
            </a:r>
            <a:r>
              <a:rPr lang="en-GB" i="1" dirty="0"/>
              <a:t>Esso v </a:t>
            </a:r>
            <a:r>
              <a:rPr lang="en-GB" i="1" dirty="0" err="1"/>
              <a:t>Mardon</a:t>
            </a:r>
            <a:r>
              <a:rPr lang="en-GB" dirty="0"/>
              <a:t>; </a:t>
            </a:r>
            <a:r>
              <a:rPr lang="en-GB" i="1" dirty="0"/>
              <a:t>Smith v Land </a:t>
            </a:r>
            <a:endParaRPr lang="en-GB" dirty="0"/>
          </a:p>
          <a:p>
            <a:pPr lvl="1"/>
            <a:r>
              <a:rPr lang="en-GB" dirty="0"/>
              <a:t>Statement of law: </a:t>
            </a:r>
            <a:r>
              <a:rPr lang="en-GB" i="1" dirty="0" err="1"/>
              <a:t>Pankhania</a:t>
            </a:r>
            <a:r>
              <a:rPr lang="en-GB" i="1" dirty="0"/>
              <a:t> v Hackney LB</a:t>
            </a:r>
            <a:endParaRPr lang="en-GB" dirty="0"/>
          </a:p>
          <a:p>
            <a:pPr lvl="1"/>
            <a:r>
              <a:rPr lang="en-GB" dirty="0"/>
              <a:t>Statement of Intention: </a:t>
            </a:r>
            <a:r>
              <a:rPr lang="en-GB" i="1" dirty="0" err="1"/>
              <a:t>Edgington</a:t>
            </a:r>
            <a:r>
              <a:rPr lang="en-GB" i="1" dirty="0"/>
              <a:t> v Fitzmaurice</a:t>
            </a:r>
            <a:endParaRPr lang="en-GB" dirty="0"/>
          </a:p>
          <a:p>
            <a:pPr lvl="1"/>
            <a:r>
              <a:rPr lang="en-GB" dirty="0"/>
              <a:t>Silence: </a:t>
            </a:r>
            <a:r>
              <a:rPr lang="en-GB" i="1" dirty="0"/>
              <a:t>Turner v Green</a:t>
            </a:r>
            <a:endParaRPr lang="en-GB" dirty="0"/>
          </a:p>
          <a:p>
            <a:pPr lvl="1"/>
            <a:r>
              <a:rPr lang="en-GB" dirty="0"/>
              <a:t>Half truths: </a:t>
            </a:r>
            <a:r>
              <a:rPr lang="en-GB" i="1" dirty="0" err="1"/>
              <a:t>Dimmock</a:t>
            </a:r>
            <a:r>
              <a:rPr lang="en-GB" i="1" dirty="0"/>
              <a:t> v </a:t>
            </a:r>
            <a:r>
              <a:rPr lang="en-GB" i="1" dirty="0" err="1"/>
              <a:t>Hallet</a:t>
            </a:r>
            <a:endParaRPr lang="en-GB" dirty="0"/>
          </a:p>
          <a:p>
            <a:pPr lvl="1"/>
            <a:r>
              <a:rPr lang="en-GB" dirty="0"/>
              <a:t>Change of circumstances: </a:t>
            </a:r>
            <a:r>
              <a:rPr lang="en-GB" i="1" dirty="0"/>
              <a:t>With v </a:t>
            </a:r>
            <a:r>
              <a:rPr lang="en-GB" i="1" dirty="0" err="1"/>
              <a:t>O'Flanagan</a:t>
            </a:r>
            <a:endParaRPr lang="en-GB" dirty="0"/>
          </a:p>
          <a:p>
            <a:pPr lvl="1"/>
            <a:r>
              <a:rPr lang="en-GB" dirty="0"/>
              <a:t>Conduct: </a:t>
            </a:r>
            <a:r>
              <a:rPr lang="en-GB" i="1" dirty="0"/>
              <a:t>Spice Girls v </a:t>
            </a:r>
            <a:r>
              <a:rPr lang="en-GB" i="1" dirty="0" err="1"/>
              <a:t>Aprilla</a:t>
            </a:r>
            <a:r>
              <a:rPr lang="en-GB" i="1" dirty="0"/>
              <a:t> </a:t>
            </a:r>
            <a:endParaRPr lang="en-GB" dirty="0"/>
          </a:p>
          <a:p>
            <a:pPr lvl="1"/>
            <a:r>
              <a:rPr lang="en-GB" dirty="0"/>
              <a:t>Contracts </a:t>
            </a:r>
            <a:r>
              <a:rPr lang="en-GB" i="1" dirty="0" err="1"/>
              <a:t>uberrimae</a:t>
            </a:r>
            <a:r>
              <a:rPr lang="en-GB" i="1" dirty="0"/>
              <a:t> </a:t>
            </a:r>
            <a:r>
              <a:rPr lang="en-GB" i="1" dirty="0" err="1"/>
              <a:t>fideii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56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Requisite Elements: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Statement induces the </a:t>
            </a:r>
            <a:r>
              <a:rPr lang="en-GB" dirty="0" smtClean="0"/>
              <a:t>contract/materiality</a:t>
            </a:r>
            <a:endParaRPr lang="en-GB" dirty="0"/>
          </a:p>
          <a:p>
            <a:pPr lvl="1"/>
            <a:r>
              <a:rPr lang="en-GB" dirty="0" smtClean="0"/>
              <a:t>Subjective on inducement: </a:t>
            </a:r>
            <a:r>
              <a:rPr lang="en-GB" i="1" dirty="0" err="1"/>
              <a:t>Museprime</a:t>
            </a:r>
            <a:r>
              <a:rPr lang="en-GB" i="1" dirty="0"/>
              <a:t> Properties</a:t>
            </a:r>
            <a:endParaRPr lang="en-GB" dirty="0"/>
          </a:p>
          <a:p>
            <a:pPr lvl="1"/>
            <a:r>
              <a:rPr lang="en-GB" dirty="0" smtClean="0"/>
              <a:t>Objective on materiality: </a:t>
            </a:r>
            <a:r>
              <a:rPr lang="en-GB" i="1" dirty="0"/>
              <a:t>Pan </a:t>
            </a:r>
            <a:r>
              <a:rPr lang="en-GB" i="1" dirty="0" smtClean="0"/>
              <a:t>Atlantic</a:t>
            </a:r>
            <a:endParaRPr lang="en-GB" dirty="0" smtClean="0"/>
          </a:p>
          <a:p>
            <a:pPr lvl="1"/>
            <a:r>
              <a:rPr lang="en-GB" dirty="0" smtClean="0"/>
              <a:t>Need </a:t>
            </a:r>
            <a:r>
              <a:rPr lang="en-GB" dirty="0"/>
              <a:t>not be sole reason: </a:t>
            </a:r>
            <a:r>
              <a:rPr lang="en-GB" i="1" dirty="0" err="1"/>
              <a:t>Edgington</a:t>
            </a:r>
            <a:r>
              <a:rPr lang="en-GB" i="1" dirty="0"/>
              <a:t> v Fitzmaurice</a:t>
            </a:r>
            <a:endParaRPr lang="en-GB" dirty="0"/>
          </a:p>
          <a:p>
            <a:pPr lvl="1"/>
            <a:r>
              <a:rPr lang="en-GB" dirty="0"/>
              <a:t>Makes own enquiries: </a:t>
            </a:r>
            <a:r>
              <a:rPr lang="en-GB" i="1" dirty="0"/>
              <a:t>Attwood v Small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Not take opportunity to check truth: </a:t>
            </a:r>
            <a:r>
              <a:rPr lang="en-GB" i="1" dirty="0"/>
              <a:t>Redgrave v Hurd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19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</a:t>
            </a:r>
            <a:r>
              <a:rPr lang="en-GB" dirty="0" err="1" smtClean="0"/>
              <a:t>Misrep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Fraudulent: Tort of deceit: </a:t>
            </a:r>
            <a:r>
              <a:rPr lang="en-GB" i="1" dirty="0"/>
              <a:t>Derry v Peek</a:t>
            </a:r>
            <a:endParaRPr lang="en-GB" dirty="0"/>
          </a:p>
          <a:p>
            <a:pPr lvl="0"/>
            <a:r>
              <a:rPr lang="en-GB" dirty="0"/>
              <a:t>Innocent: originally anything other than fraud; now only purely innocent (believe true) - i.e. no longer includes negligent (reasonable ground for belief)</a:t>
            </a:r>
          </a:p>
          <a:p>
            <a:pPr lvl="0"/>
            <a:r>
              <a:rPr lang="en-GB" dirty="0"/>
              <a:t>Negligent - s.2(1) </a:t>
            </a:r>
            <a:r>
              <a:rPr lang="en-GB" dirty="0" err="1"/>
              <a:t>Misrep</a:t>
            </a:r>
            <a:r>
              <a:rPr lang="en-GB" dirty="0"/>
              <a:t> Act: </a:t>
            </a:r>
            <a:r>
              <a:rPr lang="en-GB" i="1" dirty="0"/>
              <a:t>Howard Marine v Ogden</a:t>
            </a:r>
            <a:endParaRPr lang="en-GB" dirty="0"/>
          </a:p>
          <a:p>
            <a:pPr lvl="0"/>
            <a:r>
              <a:rPr lang="en-GB" dirty="0"/>
              <a:t>(Negligent misstatement common law (not = </a:t>
            </a:r>
            <a:r>
              <a:rPr lang="en-GB" dirty="0" err="1"/>
              <a:t>misrep</a:t>
            </a:r>
            <a:r>
              <a:rPr lang="en-GB" dirty="0"/>
              <a:t>)</a:t>
            </a:r>
          </a:p>
          <a:p>
            <a:pPr lvl="1"/>
            <a:r>
              <a:rPr lang="en-GB" i="1" dirty="0"/>
              <a:t>Hedley Byrne v Heller </a:t>
            </a:r>
            <a:r>
              <a:rPr lang="en-GB" dirty="0"/>
              <a:t>[1964] – bank reference: need prove duty of care + negligence, but no need for subsequent contract. Remedies based in negligence: damages; not rescission)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26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and Remedies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Common Law/Equity</a:t>
            </a:r>
            <a:endParaRPr lang="en-GB" dirty="0"/>
          </a:p>
          <a:p>
            <a:pPr lvl="1"/>
            <a:r>
              <a:rPr lang="en-GB" dirty="0" smtClean="0"/>
              <a:t>Rescission </a:t>
            </a:r>
            <a:r>
              <a:rPr lang="en-GB" dirty="0"/>
              <a:t>- all types </a:t>
            </a:r>
            <a:r>
              <a:rPr lang="en-GB" dirty="0" err="1"/>
              <a:t>misrep</a:t>
            </a:r>
            <a:r>
              <a:rPr lang="en-GB" dirty="0"/>
              <a:t>: voidable, </a:t>
            </a:r>
            <a:r>
              <a:rPr lang="en-GB" i="1" dirty="0"/>
              <a:t>ab initio</a:t>
            </a:r>
            <a:endParaRPr lang="en-GB" dirty="0"/>
          </a:p>
          <a:p>
            <a:pPr lvl="1"/>
            <a:r>
              <a:rPr lang="en-GB" dirty="0"/>
              <a:t>Indemnity: all types (expenses - less than damages)</a:t>
            </a:r>
          </a:p>
          <a:p>
            <a:pPr lvl="1"/>
            <a:r>
              <a:rPr lang="en-GB" dirty="0"/>
              <a:t>Damages: fraudulent and s2(1) </a:t>
            </a:r>
            <a:r>
              <a:rPr lang="en-GB" dirty="0" err="1"/>
              <a:t>neg</a:t>
            </a:r>
            <a:r>
              <a:rPr lang="en-GB" dirty="0"/>
              <a:t> (+ rescission); innocent (instead of rescission)</a:t>
            </a:r>
          </a:p>
          <a:p>
            <a:pPr lvl="1"/>
            <a:r>
              <a:rPr lang="en-GB" dirty="0"/>
              <a:t>Bars: restitution impossible; third party rights; affirmation; time lapse; discretion to award damages </a:t>
            </a:r>
            <a:r>
              <a:rPr lang="en-GB" dirty="0" smtClean="0"/>
              <a:t>instead (s.2(2) MA 1967).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54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and Remedies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Misrepresentation Act 1967</a:t>
            </a:r>
            <a:endParaRPr lang="en-GB" dirty="0"/>
          </a:p>
          <a:p>
            <a:pPr lvl="1"/>
            <a:r>
              <a:rPr lang="en-GB" dirty="0"/>
              <a:t>Law Reform </a:t>
            </a:r>
            <a:r>
              <a:rPr lang="en-GB" dirty="0" err="1"/>
              <a:t>Cttee</a:t>
            </a:r>
            <a:r>
              <a:rPr lang="en-GB" dirty="0"/>
              <a:t> 1962 (</a:t>
            </a:r>
            <a:r>
              <a:rPr lang="en-GB" dirty="0" err="1"/>
              <a:t>Cmnd</a:t>
            </a:r>
            <a:r>
              <a:rPr lang="en-GB" dirty="0"/>
              <a:t> 1782). </a:t>
            </a:r>
          </a:p>
          <a:p>
            <a:pPr lvl="1"/>
            <a:r>
              <a:rPr lang="en-GB" dirty="0"/>
              <a:t>Not address/change definition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Introduced statutory claim for negligent </a:t>
            </a:r>
            <a:r>
              <a:rPr lang="en-GB" dirty="0" err="1"/>
              <a:t>misrep</a:t>
            </a:r>
            <a:r>
              <a:rPr lang="en-GB" dirty="0"/>
              <a:t>: s.2(1): no need show duty of care; shifts burden to D; defence (reasonable grounds for belief) but courts set high </a:t>
            </a:r>
            <a:r>
              <a:rPr lang="en-GB" dirty="0" smtClean="0"/>
              <a:t>standard (</a:t>
            </a:r>
            <a:r>
              <a:rPr lang="en-GB" i="1" dirty="0" smtClean="0"/>
              <a:t>Howard </a:t>
            </a:r>
            <a:r>
              <a:rPr lang="en-GB" i="1" dirty="0"/>
              <a:t>Marine)</a:t>
            </a:r>
            <a:endParaRPr lang="en-GB" dirty="0"/>
          </a:p>
          <a:p>
            <a:pPr lvl="1"/>
            <a:r>
              <a:rPr lang="en-GB" dirty="0"/>
              <a:t>Introduced discretion to award damages instead of rescission for innocent or </a:t>
            </a:r>
            <a:r>
              <a:rPr lang="en-GB" dirty="0" err="1"/>
              <a:t>neg</a:t>
            </a:r>
            <a:r>
              <a:rPr lang="en-GB" dirty="0"/>
              <a:t> </a:t>
            </a:r>
            <a:r>
              <a:rPr lang="en-GB" dirty="0" err="1"/>
              <a:t>misrep</a:t>
            </a:r>
            <a:r>
              <a:rPr lang="en-GB" dirty="0"/>
              <a:t>: s.2(2)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45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Rescission for Innocent </a:t>
            </a:r>
            <a:r>
              <a:rPr lang="en-GB" dirty="0" err="1" smtClean="0"/>
              <a:t>Misrep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Focus </a:t>
            </a:r>
            <a:r>
              <a:rPr lang="en-GB" dirty="0"/>
              <a:t>on question in relation to being deceived and escaping contract.  </a:t>
            </a:r>
            <a:endParaRPr lang="en-GB" dirty="0" smtClean="0"/>
          </a:p>
          <a:p>
            <a:r>
              <a:rPr lang="en-GB" dirty="0" smtClean="0"/>
              <a:t>Remedy </a:t>
            </a:r>
            <a:r>
              <a:rPr lang="en-GB" dirty="0"/>
              <a:t>of rescission allows parties to escape for all types of misrepresentation. </a:t>
            </a:r>
          </a:p>
          <a:p>
            <a:pPr lvl="1"/>
            <a:r>
              <a:rPr lang="en-GB" dirty="0" smtClean="0"/>
              <a:t>However</a:t>
            </a:r>
            <a:r>
              <a:rPr lang="en-GB" dirty="0"/>
              <a:t>, now a discretion to award damages in lieu where negligent or innocent under s.2(2) </a:t>
            </a:r>
            <a:r>
              <a:rPr lang="en-GB" dirty="0" smtClean="0"/>
              <a:t>MA 1967.</a:t>
            </a:r>
          </a:p>
          <a:p>
            <a:pPr lvl="1"/>
            <a:r>
              <a:rPr lang="en-GB" dirty="0" smtClean="0"/>
              <a:t>Rescission </a:t>
            </a:r>
            <a:r>
              <a:rPr lang="en-GB" dirty="0"/>
              <a:t>is a drastic remedy and perhaps should be limited to where some element of deception (fraud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Avoids </a:t>
            </a:r>
            <a:r>
              <a:rPr lang="en-GB" dirty="0"/>
              <a:t>parties escaping bad bargain or harsh decision (</a:t>
            </a:r>
            <a:r>
              <a:rPr lang="en-GB" i="1" dirty="0"/>
              <a:t>William </a:t>
            </a:r>
            <a:r>
              <a:rPr lang="en-GB" i="1" dirty="0" err="1"/>
              <a:t>Sindall</a:t>
            </a:r>
            <a:r>
              <a:rPr lang="en-GB" i="1" dirty="0"/>
              <a:t>; UCB v Thomason</a:t>
            </a:r>
            <a:r>
              <a:rPr lang="en-GB" dirty="0"/>
              <a:t>). </a:t>
            </a:r>
            <a:endParaRPr lang="en-GB" dirty="0" smtClean="0"/>
          </a:p>
          <a:p>
            <a:pPr lvl="1"/>
            <a:r>
              <a:rPr lang="en-GB" dirty="0" smtClean="0"/>
              <a:t>However</a:t>
            </a:r>
            <a:r>
              <a:rPr lang="en-GB" dirty="0"/>
              <a:t>, fraud very difficult to prove.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641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 </a:t>
            </a:r>
            <a:r>
              <a:rPr lang="en-GB" dirty="0"/>
              <a:t>reach some conclusion as to whether rescission should be removed completely from innocent </a:t>
            </a:r>
            <a:r>
              <a:rPr lang="en-GB" dirty="0" err="1"/>
              <a:t>misrep</a:t>
            </a:r>
            <a:r>
              <a:rPr lang="en-GB" dirty="0"/>
              <a:t>, leaving it only available for fraudulent and </a:t>
            </a:r>
            <a:r>
              <a:rPr lang="en-GB" dirty="0" smtClean="0"/>
              <a:t>negligent. </a:t>
            </a:r>
          </a:p>
          <a:p>
            <a:pPr lvl="1"/>
            <a:r>
              <a:rPr lang="en-GB" dirty="0" smtClean="0"/>
              <a:t>Damages </a:t>
            </a:r>
            <a:r>
              <a:rPr lang="en-GB" dirty="0"/>
              <a:t>may not always be available and so occasionally may leave without any remedy. </a:t>
            </a:r>
            <a:endParaRPr lang="en-GB" dirty="0" smtClean="0"/>
          </a:p>
          <a:p>
            <a:pPr lvl="1"/>
            <a:r>
              <a:rPr lang="en-GB" dirty="0" smtClean="0"/>
              <a:t>May </a:t>
            </a:r>
            <a:r>
              <a:rPr lang="en-GB" dirty="0"/>
              <a:t>choose to leave at discretion of court.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14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Different Types of Legal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Essay</a:t>
            </a:r>
          </a:p>
          <a:p>
            <a:pPr lvl="1"/>
            <a:r>
              <a:rPr lang="en-GB" dirty="0" smtClean="0"/>
              <a:t>Identification of the relevant area of law</a:t>
            </a:r>
          </a:p>
          <a:p>
            <a:pPr lvl="1"/>
            <a:r>
              <a:rPr lang="en-GB" dirty="0" smtClean="0"/>
              <a:t>Explanation of the relevant area of law</a:t>
            </a:r>
          </a:p>
          <a:p>
            <a:pPr lvl="1"/>
            <a:r>
              <a:rPr lang="en-GB" dirty="0" smtClean="0"/>
              <a:t>Analysis of relevant arguments</a:t>
            </a:r>
          </a:p>
          <a:p>
            <a:pPr lvl="1"/>
            <a:r>
              <a:rPr lang="en-GB" dirty="0" smtClean="0"/>
              <a:t>Evaluation and discussion of the Question</a:t>
            </a:r>
          </a:p>
          <a:p>
            <a:r>
              <a:rPr lang="en-GB" dirty="0" smtClean="0"/>
              <a:t>Problem Question</a:t>
            </a:r>
          </a:p>
          <a:p>
            <a:pPr lvl="1"/>
            <a:r>
              <a:rPr lang="en-GB" dirty="0" smtClean="0"/>
              <a:t>Identification of the relevant legal issues</a:t>
            </a:r>
          </a:p>
          <a:p>
            <a:pPr lvl="1"/>
            <a:r>
              <a:rPr lang="en-GB" dirty="0" smtClean="0"/>
              <a:t>Statement of those legal issues</a:t>
            </a:r>
          </a:p>
          <a:p>
            <a:pPr lvl="1"/>
            <a:r>
              <a:rPr lang="en-GB" dirty="0" smtClean="0"/>
              <a:t>Application of the law to the facts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21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Pre-Examination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You will NOT score highly by simply relying on your lecture notes</a:t>
            </a:r>
          </a:p>
          <a:p>
            <a:r>
              <a:rPr lang="en-GB" dirty="0" smtClean="0"/>
              <a:t>Read around the subject</a:t>
            </a:r>
          </a:p>
          <a:p>
            <a:pPr lvl="1"/>
            <a:r>
              <a:rPr lang="en-GB" dirty="0" smtClean="0"/>
              <a:t>Texts</a:t>
            </a:r>
          </a:p>
          <a:p>
            <a:pPr lvl="1"/>
            <a:r>
              <a:rPr lang="en-GB" dirty="0" smtClean="0"/>
              <a:t>Cases</a:t>
            </a:r>
          </a:p>
          <a:p>
            <a:pPr lvl="1"/>
            <a:r>
              <a:rPr lang="en-GB" dirty="0" smtClean="0"/>
              <a:t>Statutes</a:t>
            </a:r>
          </a:p>
          <a:p>
            <a:pPr lvl="1"/>
            <a:r>
              <a:rPr lang="en-GB" dirty="0" smtClean="0"/>
              <a:t>Journal articles</a:t>
            </a:r>
          </a:p>
          <a:p>
            <a:pPr lvl="1"/>
            <a:r>
              <a:rPr lang="en-GB" dirty="0" smtClean="0"/>
              <a:t>Law Commission Papers?</a:t>
            </a:r>
          </a:p>
          <a:p>
            <a:r>
              <a:rPr lang="en-GB" dirty="0" smtClean="0"/>
              <a:t>Not been reading? You will need to do additional revision!</a:t>
            </a:r>
          </a:p>
          <a:p>
            <a:r>
              <a:rPr lang="en-GB" dirty="0" smtClean="0"/>
              <a:t>Understand the topic in its entirety, and how it relates to other topics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6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the subject</a:t>
            </a:r>
          </a:p>
          <a:p>
            <a:pPr lvl="1"/>
            <a:r>
              <a:rPr lang="en-GB" dirty="0" smtClean="0"/>
              <a:t>Identify any theory, problems, critique, consider how the law might be reformed</a:t>
            </a:r>
          </a:p>
          <a:p>
            <a:r>
              <a:rPr lang="en-GB" dirty="0" smtClean="0"/>
              <a:t>Makes notes beyond your lecture notes</a:t>
            </a:r>
          </a:p>
          <a:p>
            <a:pPr lvl="1"/>
            <a:r>
              <a:rPr lang="en-GB" dirty="0" smtClean="0"/>
              <a:t>Consider quotes from judges</a:t>
            </a:r>
          </a:p>
          <a:p>
            <a:pPr lvl="1"/>
            <a:r>
              <a:rPr lang="en-GB" dirty="0" smtClean="0"/>
              <a:t>Critique by academics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01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Include an introduction and conclusion. Both should relate specifically to the question</a:t>
            </a:r>
          </a:p>
          <a:p>
            <a:r>
              <a:rPr lang="en-GB" dirty="0" smtClean="0"/>
              <a:t>Do not simply write all you know about the subject</a:t>
            </a:r>
          </a:p>
          <a:p>
            <a:r>
              <a:rPr lang="en-GB" dirty="0" smtClean="0"/>
              <a:t>Relate the material to the question: add comments that relate the material to the question</a:t>
            </a:r>
          </a:p>
          <a:p>
            <a:r>
              <a:rPr lang="en-GB" dirty="0" smtClean="0"/>
              <a:t>Must include legal rules and authority</a:t>
            </a:r>
          </a:p>
          <a:p>
            <a:r>
              <a:rPr lang="en-GB" dirty="0" smtClean="0"/>
              <a:t>Also include analysis, critique, theory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Do not rely on facts of cases unless specifically relevant</a:t>
            </a:r>
          </a:p>
        </p:txBody>
      </p:sp>
    </p:spTree>
    <p:extLst>
      <p:ext uri="{BB962C8B-B14F-4D97-AF65-F5344CB8AC3E}">
        <p14:creationId xmlns:p14="http://schemas.microsoft.com/office/powerpoint/2010/main" val="388716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Include quotes from judges and/or </a:t>
            </a:r>
            <a:r>
              <a:rPr lang="en-GB" dirty="0" smtClean="0"/>
              <a:t>academics; summarise academic critique </a:t>
            </a:r>
          </a:p>
          <a:p>
            <a:r>
              <a:rPr lang="en-GB" dirty="0" smtClean="0"/>
              <a:t>Your answer must flow</a:t>
            </a:r>
          </a:p>
          <a:p>
            <a:pPr lvl="1"/>
            <a:r>
              <a:rPr lang="en-GB" dirty="0" smtClean="0"/>
              <a:t>Adopt a clear, logical structure</a:t>
            </a:r>
          </a:p>
          <a:p>
            <a:pPr lvl="1"/>
            <a:r>
              <a:rPr lang="en-GB" dirty="0" smtClean="0"/>
              <a:t>Use paragraphs and linking sentences</a:t>
            </a:r>
          </a:p>
          <a:p>
            <a:r>
              <a:rPr lang="en-GB" dirty="0" smtClean="0"/>
              <a:t>Use accurate and clear writing</a:t>
            </a:r>
          </a:p>
          <a:p>
            <a:pPr lvl="1"/>
            <a:r>
              <a:rPr lang="en-GB" dirty="0" smtClean="0"/>
              <a:t>Short but properly formed sentences</a:t>
            </a:r>
          </a:p>
          <a:p>
            <a:pPr lvl="1"/>
            <a:r>
              <a:rPr lang="en-GB" dirty="0" smtClean="0"/>
              <a:t>Spell and punctuate correctly</a:t>
            </a:r>
          </a:p>
          <a:p>
            <a:pPr lvl="1"/>
            <a:r>
              <a:rPr lang="en-GB" dirty="0" smtClean="0"/>
              <a:t>Avoid contractions (“don’t”), avoid the personal (“I think…”), avoid informal language – adopt academic language</a:t>
            </a:r>
          </a:p>
          <a:p>
            <a:r>
              <a:rPr lang="en-GB" dirty="0" smtClean="0"/>
              <a:t>Manage your time</a:t>
            </a:r>
          </a:p>
          <a:p>
            <a:r>
              <a:rPr lang="en-GB" dirty="0" smtClean="0"/>
              <a:t>Proof read your answer</a:t>
            </a:r>
          </a:p>
          <a:p>
            <a:r>
              <a:rPr lang="en-GB" dirty="0" smtClean="0"/>
              <a:t>If time allows, highlight, underline case names and statutory references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05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Misrepresentation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2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‘The </a:t>
            </a:r>
            <a:r>
              <a:rPr lang="en-GB" dirty="0"/>
              <a:t>doctrine of misrepresentation allows parties to escape contracts where they have been deceived by the other party.  However, the law should not allow a contract to be nullified for an innocent misrepresentation.’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Explain the law and remedies available for misrepresentation and discuss to what extent you agree with the above statement.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12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of Misrepresentation</a:t>
            </a:r>
          </a:p>
          <a:p>
            <a:pPr lvl="1"/>
            <a:r>
              <a:rPr lang="en-GB" dirty="0"/>
              <a:t>A false statement / of existing or past fact / made by one party before or at the time of making the contract / which is addressed to the other party / and which induces the other party to enter into the contract. </a:t>
            </a:r>
          </a:p>
        </p:txBody>
      </p:sp>
    </p:spTree>
    <p:extLst>
      <p:ext uri="{BB962C8B-B14F-4D97-AF65-F5344CB8AC3E}">
        <p14:creationId xmlns:p14="http://schemas.microsoft.com/office/powerpoint/2010/main" val="3221353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862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Answering Essay Questions</vt:lpstr>
      <vt:lpstr>Different Types of Legal Question</vt:lpstr>
      <vt:lpstr>Pre-Examination Preparation</vt:lpstr>
      <vt:lpstr>PowerPoint Presentation</vt:lpstr>
      <vt:lpstr>In the Examination</vt:lpstr>
      <vt:lpstr>PowerPoint Presentation</vt:lpstr>
      <vt:lpstr>Misrepresentation</vt:lpstr>
      <vt:lpstr>The Question</vt:lpstr>
      <vt:lpstr>Introduction</vt:lpstr>
      <vt:lpstr>Requisite Elements:</vt:lpstr>
      <vt:lpstr>Requisite Elements:</vt:lpstr>
      <vt:lpstr>Types of Misrep</vt:lpstr>
      <vt:lpstr>Effects and Remedies</vt:lpstr>
      <vt:lpstr>Effects and Remedies</vt:lpstr>
      <vt:lpstr>Rescission for Innocent Misrep</vt:lpstr>
      <vt:lpstr>Conclusion</vt:lpstr>
    </vt:vector>
  </TitlesOfParts>
  <Company>Coventry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Essay Questions</dc:title>
  <dc:creator>Gary Betts</dc:creator>
  <cp:lastModifiedBy>user</cp:lastModifiedBy>
  <cp:revision>4</cp:revision>
  <dcterms:created xsi:type="dcterms:W3CDTF">2015-03-10T07:44:09Z</dcterms:created>
  <dcterms:modified xsi:type="dcterms:W3CDTF">2016-05-31T12:21:26Z</dcterms:modified>
</cp:coreProperties>
</file>