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 id="2147483974" r:id="rId2"/>
  </p:sldMasterIdLst>
  <p:notesMasterIdLst>
    <p:notesMasterId r:id="rId44"/>
  </p:notesMasterIdLst>
  <p:sldIdLst>
    <p:sldId id="256" r:id="rId3"/>
    <p:sldId id="260" r:id="rId4"/>
    <p:sldId id="275" r:id="rId5"/>
    <p:sldId id="281" r:id="rId6"/>
    <p:sldId id="279" r:id="rId7"/>
    <p:sldId id="286" r:id="rId8"/>
    <p:sldId id="283" r:id="rId9"/>
    <p:sldId id="277" r:id="rId10"/>
    <p:sldId id="276" r:id="rId11"/>
    <p:sldId id="265" r:id="rId12"/>
    <p:sldId id="273" r:id="rId13"/>
    <p:sldId id="270" r:id="rId14"/>
    <p:sldId id="268" r:id="rId15"/>
    <p:sldId id="274" r:id="rId16"/>
    <p:sldId id="304" r:id="rId17"/>
    <p:sldId id="305" r:id="rId18"/>
    <p:sldId id="315" r:id="rId19"/>
    <p:sldId id="306" r:id="rId20"/>
    <p:sldId id="308" r:id="rId21"/>
    <p:sldId id="309" r:id="rId22"/>
    <p:sldId id="310" r:id="rId23"/>
    <p:sldId id="311" r:id="rId24"/>
    <p:sldId id="312" r:id="rId25"/>
    <p:sldId id="313" r:id="rId26"/>
    <p:sldId id="294" r:id="rId27"/>
    <p:sldId id="284" r:id="rId28"/>
    <p:sldId id="291" r:id="rId29"/>
    <p:sldId id="316" r:id="rId30"/>
    <p:sldId id="317" r:id="rId31"/>
    <p:sldId id="314" r:id="rId32"/>
    <p:sldId id="297" r:id="rId33"/>
    <p:sldId id="296" r:id="rId34"/>
    <p:sldId id="299" r:id="rId35"/>
    <p:sldId id="298" r:id="rId36"/>
    <p:sldId id="261" r:id="rId37"/>
    <p:sldId id="301" r:id="rId38"/>
    <p:sldId id="302" r:id="rId39"/>
    <p:sldId id="303" r:id="rId40"/>
    <p:sldId id="300" r:id="rId41"/>
    <p:sldId id="262" r:id="rId42"/>
    <p:sldId id="263"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07" autoAdjust="0"/>
    <p:restoredTop sz="92030" autoAdjust="0"/>
  </p:normalViewPr>
  <p:slideViewPr>
    <p:cSldViewPr snapToGrid="0" snapToObjects="1">
      <p:cViewPr varScale="1">
        <p:scale>
          <a:sx n="72" d="100"/>
          <a:sy n="72" d="100"/>
        </p:scale>
        <p:origin x="-1056" y="-102"/>
      </p:cViewPr>
      <p:guideLst>
        <p:guide orient="horz" pos="2160"/>
        <p:guide pos="2880"/>
      </p:guideLst>
    </p:cSldViewPr>
  </p:slideViewPr>
  <p:notesTextViewPr>
    <p:cViewPr>
      <p:scale>
        <a:sx n="100" d="100"/>
        <a:sy n="100" d="100"/>
      </p:scale>
      <p:origin x="0" y="0"/>
    </p:cViewPr>
  </p:notesTextViewPr>
  <p:sorterViewPr>
    <p:cViewPr>
      <p:scale>
        <a:sx n="115" d="100"/>
        <a:sy n="11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A3B7EFD-0166-F747-99C1-A236147FC4B3}" type="datetimeFigureOut">
              <a:rPr lang="en-US" smtClean="0"/>
              <a:t>6/2/2016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8D7A525-A164-824B-A43E-872830D7C111}" type="slidenum">
              <a:rPr lang="en-US" smtClean="0"/>
              <a:t>‹#›</a:t>
            </a:fld>
            <a:endParaRPr lang="en-US"/>
          </a:p>
        </p:txBody>
      </p:sp>
    </p:spTree>
    <p:extLst>
      <p:ext uri="{BB962C8B-B14F-4D97-AF65-F5344CB8AC3E}">
        <p14:creationId xmlns:p14="http://schemas.microsoft.com/office/powerpoint/2010/main" val="10569249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37949AB-855B-D148-954D-E8596C1186CC}" type="datetime1">
              <a:rPr lang="en-US"/>
              <a:pPr/>
              <a:t>6/2/2016</a:t>
            </a:fld>
            <a:endParaRPr lang="en-US"/>
          </a:p>
        </p:txBody>
      </p:sp>
      <p:sp>
        <p:nvSpPr>
          <p:cNvPr id="7" name="Rectangle 7"/>
          <p:cNvSpPr>
            <a:spLocks noGrp="1" noChangeArrowheads="1"/>
          </p:cNvSpPr>
          <p:nvPr>
            <p:ph type="sldNum" sz="quarter" idx="5"/>
          </p:nvPr>
        </p:nvSpPr>
        <p:spPr>
          <a:ln/>
        </p:spPr>
        <p:txBody>
          <a:bodyPr/>
          <a:lstStyle/>
          <a:p>
            <a:fld id="{E37AC8A4-EA86-8348-A217-B7D7AA0829DE}" type="slidenum">
              <a:rPr lang="en-US"/>
              <a:pPr/>
              <a:t>3</a:t>
            </a:fld>
            <a:endParaRPr lang="en-US"/>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E3A021-FC14-9D47-B2DB-A0E72D7B8F56}" type="slidenum">
              <a:rPr lang="en-US"/>
              <a:pPr/>
              <a:t>18</a:t>
            </a:fld>
            <a:endParaRPr lang="en-US"/>
          </a:p>
        </p:txBody>
      </p:sp>
      <p:sp>
        <p:nvSpPr>
          <p:cNvPr id="299010"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99011"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287602-1E66-D44A-9623-D0533B7C7E75}" type="slidenum">
              <a:rPr lang="en-US"/>
              <a:pPr/>
              <a:t>19</a:t>
            </a:fld>
            <a:endParaRPr lang="en-US"/>
          </a:p>
        </p:txBody>
      </p:sp>
      <p:sp>
        <p:nvSpPr>
          <p:cNvPr id="309250"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309251"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7A525-A164-824B-A43E-872830D7C111}" type="slidenum">
              <a:rPr lang="en-US" smtClean="0"/>
              <a:t>20</a:t>
            </a:fld>
            <a:endParaRPr lang="en-US"/>
          </a:p>
        </p:txBody>
      </p:sp>
    </p:spTree>
    <p:extLst>
      <p:ext uri="{BB962C8B-B14F-4D97-AF65-F5344CB8AC3E}">
        <p14:creationId xmlns:p14="http://schemas.microsoft.com/office/powerpoint/2010/main" val="3307733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37949AB-855B-D148-954D-E8596C1186CC}" type="datetime1">
              <a:rPr lang="en-US"/>
              <a:pPr/>
              <a:t>6/2/2016</a:t>
            </a:fld>
            <a:endParaRPr lang="en-US"/>
          </a:p>
        </p:txBody>
      </p:sp>
      <p:sp>
        <p:nvSpPr>
          <p:cNvPr id="7" name="Rectangle 7"/>
          <p:cNvSpPr>
            <a:spLocks noGrp="1" noChangeArrowheads="1"/>
          </p:cNvSpPr>
          <p:nvPr>
            <p:ph type="sldNum" sz="quarter" idx="5"/>
          </p:nvPr>
        </p:nvSpPr>
        <p:spPr>
          <a:ln/>
        </p:spPr>
        <p:txBody>
          <a:bodyPr/>
          <a:lstStyle/>
          <a:p>
            <a:fld id="{E37AC8A4-EA86-8348-A217-B7D7AA0829DE}" type="slidenum">
              <a:rPr lang="en-US"/>
              <a:pPr/>
              <a:t>9</a:t>
            </a:fld>
            <a:endParaRPr lang="en-US"/>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7CBF50A6-BCFB-094A-8ECC-397ED447856C}" type="datetime1">
              <a:rPr lang="en-US"/>
              <a:pPr/>
              <a:t>6/2/2016</a:t>
            </a:fld>
            <a:endParaRPr lang="en-US"/>
          </a:p>
        </p:txBody>
      </p:sp>
      <p:sp>
        <p:nvSpPr>
          <p:cNvPr id="7" name="Rectangle 7"/>
          <p:cNvSpPr>
            <a:spLocks noGrp="1" noChangeArrowheads="1"/>
          </p:cNvSpPr>
          <p:nvPr>
            <p:ph type="sldNum" sz="quarter" idx="5"/>
          </p:nvPr>
        </p:nvSpPr>
        <p:spPr>
          <a:ln/>
        </p:spPr>
        <p:txBody>
          <a:bodyPr/>
          <a:lstStyle/>
          <a:p>
            <a:fld id="{3C4A652B-B6B6-2645-85D5-D4A74E4F174A}" type="slidenum">
              <a:rPr lang="en-US"/>
              <a:pPr/>
              <a:t>11</a:t>
            </a:fld>
            <a:endParaRPr lang="en-US"/>
          </a:p>
        </p:txBody>
      </p:sp>
      <p:sp>
        <p:nvSpPr>
          <p:cNvPr id="740354" name="Rectangle 2"/>
          <p:cNvSpPr>
            <a:spLocks noGrp="1" noRot="1" noChangeAspect="1" noChangeArrowheads="1" noTextEdit="1"/>
          </p:cNvSpPr>
          <p:nvPr>
            <p:ph type="sldImg"/>
          </p:nvPr>
        </p:nvSpPr>
        <p:spPr>
          <a:ln/>
        </p:spPr>
      </p:sp>
      <p:sp>
        <p:nvSpPr>
          <p:cNvPr id="74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37949AB-855B-D148-954D-E8596C1186CC}" type="datetime1">
              <a:rPr lang="en-US"/>
              <a:pPr/>
              <a:t>6/2/2016</a:t>
            </a:fld>
            <a:endParaRPr lang="en-US"/>
          </a:p>
        </p:txBody>
      </p:sp>
      <p:sp>
        <p:nvSpPr>
          <p:cNvPr id="7" name="Rectangle 7"/>
          <p:cNvSpPr>
            <a:spLocks noGrp="1" noChangeArrowheads="1"/>
          </p:cNvSpPr>
          <p:nvPr>
            <p:ph type="sldNum" sz="quarter" idx="5"/>
          </p:nvPr>
        </p:nvSpPr>
        <p:spPr>
          <a:ln/>
        </p:spPr>
        <p:txBody>
          <a:bodyPr/>
          <a:lstStyle/>
          <a:p>
            <a:fld id="{E37AC8A4-EA86-8348-A217-B7D7AA0829DE}" type="slidenum">
              <a:rPr lang="en-US"/>
              <a:pPr/>
              <a:t>12</a:t>
            </a:fld>
            <a:endParaRPr lang="en-US"/>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CB74E2D2-5D84-DD41-B126-0548B5A83659}" type="datetime1">
              <a:rPr lang="en-US"/>
              <a:pPr/>
              <a:t>6/2/2016</a:t>
            </a:fld>
            <a:endParaRPr lang="en-US"/>
          </a:p>
        </p:txBody>
      </p:sp>
      <p:sp>
        <p:nvSpPr>
          <p:cNvPr id="7" name="Rectangle 7"/>
          <p:cNvSpPr>
            <a:spLocks noGrp="1" noChangeArrowheads="1"/>
          </p:cNvSpPr>
          <p:nvPr>
            <p:ph type="sldNum" sz="quarter" idx="5"/>
          </p:nvPr>
        </p:nvSpPr>
        <p:spPr>
          <a:ln/>
        </p:spPr>
        <p:txBody>
          <a:bodyPr/>
          <a:lstStyle/>
          <a:p>
            <a:fld id="{373FC4B6-2D74-974B-A077-DDF13A3CADF1}" type="slidenum">
              <a:rPr lang="en-US"/>
              <a:pPr/>
              <a:t>13</a:t>
            </a:fld>
            <a:endParaRPr lang="en-US"/>
          </a:p>
        </p:txBody>
      </p:sp>
      <p:sp>
        <p:nvSpPr>
          <p:cNvPr id="731138" name="Rectangle 2"/>
          <p:cNvSpPr>
            <a:spLocks noGrp="1" noRot="1" noChangeAspect="1" noChangeArrowheads="1" noTextEdit="1"/>
          </p:cNvSpPr>
          <p:nvPr>
            <p:ph type="sldImg"/>
          </p:nvPr>
        </p:nvSpPr>
        <p:spPr>
          <a:ln/>
        </p:spPr>
      </p:sp>
      <p:sp>
        <p:nvSpPr>
          <p:cNvPr id="73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37949AB-855B-D148-954D-E8596C1186CC}" type="datetime1">
              <a:rPr lang="en-US"/>
              <a:pPr/>
              <a:t>6/2/2016</a:t>
            </a:fld>
            <a:endParaRPr lang="en-US"/>
          </a:p>
        </p:txBody>
      </p:sp>
      <p:sp>
        <p:nvSpPr>
          <p:cNvPr id="7" name="Rectangle 7"/>
          <p:cNvSpPr>
            <a:spLocks noGrp="1" noChangeArrowheads="1"/>
          </p:cNvSpPr>
          <p:nvPr>
            <p:ph type="sldNum" sz="quarter" idx="5"/>
          </p:nvPr>
        </p:nvSpPr>
        <p:spPr>
          <a:ln/>
        </p:spPr>
        <p:txBody>
          <a:bodyPr/>
          <a:lstStyle/>
          <a:p>
            <a:fld id="{E37AC8A4-EA86-8348-A217-B7D7AA0829DE}" type="slidenum">
              <a:rPr lang="en-US"/>
              <a:pPr/>
              <a:t>14</a:t>
            </a:fld>
            <a:endParaRPr lang="en-US"/>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2985F-9CED-DC46-BD29-01473FC6E4B0}" type="slidenum">
              <a:rPr lang="en-US"/>
              <a:pPr/>
              <a:t>15</a:t>
            </a:fld>
            <a:endParaRPr lang="en-US"/>
          </a:p>
        </p:txBody>
      </p:sp>
      <p:sp>
        <p:nvSpPr>
          <p:cNvPr id="292866"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92867"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D5794-3240-424A-809F-5358E1F09A64}" type="slidenum">
              <a:rPr lang="en-US"/>
              <a:pPr/>
              <a:t>16</a:t>
            </a:fld>
            <a:endParaRPr lang="en-US"/>
          </a:p>
        </p:txBody>
      </p:sp>
      <p:sp>
        <p:nvSpPr>
          <p:cNvPr id="294914" name="Rectangle 2"/>
          <p:cNvSpPr>
            <a:spLocks noGrp="1" noRot="1" noChangeAspect="1" noChangeArrowheads="1"/>
          </p:cNvSpPr>
          <p:nvPr>
            <p:ph type="sldImg"/>
          </p:nvPr>
        </p:nvSpPr>
        <p:spPr bwMode="auto">
          <a:xfrm>
            <a:off x="1168400" y="697230"/>
            <a:ext cx="4673600" cy="3486150"/>
          </a:xfrm>
          <a:prstGeom prst="rect">
            <a:avLst/>
          </a:prstGeom>
          <a:solidFill>
            <a:srgbClr val="FFFFFF"/>
          </a:solidFill>
          <a:ln>
            <a:solidFill>
              <a:srgbClr val="000000"/>
            </a:solidFill>
            <a:miter lim="800000"/>
            <a:headEnd/>
            <a:tailEnd/>
          </a:ln>
        </p:spPr>
      </p:sp>
      <p:sp>
        <p:nvSpPr>
          <p:cNvPr id="294915"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7A525-A164-824B-A43E-872830D7C111}" type="slidenum">
              <a:rPr lang="en-US" smtClean="0"/>
              <a:t>17</a:t>
            </a:fld>
            <a:endParaRPr lang="en-US"/>
          </a:p>
        </p:txBody>
      </p:sp>
    </p:spTree>
    <p:extLst>
      <p:ext uri="{BB962C8B-B14F-4D97-AF65-F5344CB8AC3E}">
        <p14:creationId xmlns:p14="http://schemas.microsoft.com/office/powerpoint/2010/main" val="1482986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CA"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AAB955F9-81EA-47C5-8059-9E5C2B437C70}" type="datetime1">
              <a:rPr lang="en-US" smtClean="0"/>
              <a:pPr/>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latin typeface="Calibri"/>
              </a:rPr>
              <a:pPr/>
              <a:t>6/2/2016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8852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latin typeface="Calibri"/>
              </a:rPr>
              <a:pPr/>
              <a:t>6/2/2016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552738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latin typeface="Calibri"/>
              </a:rPr>
              <a:pPr/>
              <a:t>6/2/2016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071801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latin typeface="Calibri"/>
              </a:rPr>
              <a:pPr/>
              <a:t>6/2/2016</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189739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white">
                    <a:tint val="75000"/>
                  </a:prstClr>
                </a:solidFill>
                <a:latin typeface="Calibri"/>
              </a:rPr>
              <a:pPr/>
              <a:t>6/2/2016</a:t>
            </a:fld>
            <a:endParaRPr lang="en-US">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032831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white">
                    <a:tint val="75000"/>
                  </a:prstClr>
                </a:solidFill>
                <a:latin typeface="Calibri"/>
              </a:rPr>
              <a:pPr/>
              <a:t>6/2/2016</a:t>
            </a:fld>
            <a:endParaRPr lang="en-US">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23969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tint val="75000"/>
                  </a:prstClr>
                </a:solidFill>
                <a:latin typeface="Calibri"/>
              </a:rPr>
              <a:pPr/>
              <a:t>6/2/2016</a:t>
            </a:fld>
            <a:endParaRPr lang="en-US">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671377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latin typeface="Calibri"/>
              </a:rPr>
              <a:pPr/>
              <a:t>6/2/2016</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870467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latin typeface="Calibri"/>
              </a:rPr>
              <a:pPr/>
              <a:t>6/2/2016</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07219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latin typeface="Calibri"/>
              </a:rPr>
              <a:pPr/>
              <a:t>6/2/2016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162376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latin typeface="Calibri"/>
              </a:rPr>
              <a:pPr/>
              <a:t>6/2/2016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582093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CA"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6/2/2016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6/2/2016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F50D295D-4A77-4DEB-B04C-9F4282A8BC04}" type="datetime1">
              <a:rPr lang="en-US" smtClean="0"/>
              <a:pPr/>
              <a:t>6/2/2016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6/2/2016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6/2/2016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CA"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6/2/2016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CA"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6/2/2016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27B613C-1AD7-49D3-885D-F654C5CDBAA6}" type="datetime1">
              <a:rPr lang="en-US" smtClean="0"/>
              <a:pPr/>
              <a:t>6/2/2016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E2D2B3B-882E-40F3-A32F-6DD516915044}" type="slidenum">
              <a:rPr lang="en-US" smtClean="0"/>
              <a:pPr/>
              <a:t>‹#›</a:t>
            </a:fld>
            <a:endParaRPr lang="en-US" dirty="0"/>
          </a:p>
        </p:txBody>
      </p:sp>
      <p:sp>
        <p:nvSpPr>
          <p:cNvPr id="9" name="Rectangle 8"/>
          <p:cNvSpPr/>
          <p:nvPr userDrawn="1"/>
        </p:nvSpPr>
        <p:spPr>
          <a:xfrm>
            <a:off x="0" y="6539176"/>
            <a:ext cx="9144000" cy="3188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l"/>
            <a:r>
              <a:rPr lang="en-US" dirty="0" smtClean="0"/>
              <a:t>GEOG 463, Fall Term</a:t>
            </a:r>
            <a:r>
              <a:rPr lang="en-US" baseline="0" dirty="0" smtClean="0"/>
              <a:t> 2014                                                                                 ©</a:t>
            </a:r>
            <a:r>
              <a:rPr lang="en-US" dirty="0" smtClean="0"/>
              <a:t> CL Tam</a:t>
            </a:r>
            <a:endParaRPr lang="en-US" dirty="0"/>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white">
                    <a:tint val="75000"/>
                  </a:prstClr>
                </a:solidFill>
                <a:latin typeface="Calibri"/>
              </a:rPr>
              <a:pPr/>
              <a:t>6/2/2016</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407211822"/>
      </p:ext>
    </p:extLst>
  </p:cSld>
  <p:clrMap bg1="dk1" tx1="lt1" bg2="dk2" tx2="lt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dow.com/sustainability/goal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bhopal.nic.in/default2.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irinnews.org/film/4210/Surviving-Rape" TargetMode="External"/><Relationship Id="rId2" Type="http://schemas.openxmlformats.org/officeDocument/2006/relationships/hyperlink" Target="https://www.youtube.com/watch?v=9aiufq04dp0&amp;feature=youtu.be" TargetMode="External"/><Relationship Id="rId1" Type="http://schemas.openxmlformats.org/officeDocument/2006/relationships/slideLayout" Target="../slideLayouts/slideLayout2.xml"/><Relationship Id="rId4" Type="http://schemas.openxmlformats.org/officeDocument/2006/relationships/hyperlink" Target="http://www.amnesty.org/en/news-and-updates/report/haiti-sexual-violence-against-women-increasing-2011-01-06"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bcnews.com/watch/nbcnews-com/photographer-goes-inside-liberias-ebola-ravaged-slums-329030723667" TargetMode="External"/><Relationship Id="rId2" Type="http://schemas.openxmlformats.org/officeDocument/2006/relationships/hyperlink" Target="http://www.washingtonpost.com/blogs/wonkblog/wp/2014/10/15/understanding-the-ebola-epidemic-in-2-charts-and-2-maps/" TargetMode="External"/><Relationship Id="rId1" Type="http://schemas.openxmlformats.org/officeDocument/2006/relationships/slideLayout" Target="../slideLayouts/slideLayout2.xml"/><Relationship Id="rId5" Type="http://schemas.openxmlformats.org/officeDocument/2006/relationships/hyperlink" Target="http://www.aljazeera.com/indepth/opinion/2014/10/other-victims-ebola-liberia-2014101551356485828.html" TargetMode="External"/><Relationship Id="rId4" Type="http://schemas.openxmlformats.org/officeDocument/2006/relationships/hyperlink" Target="http://www.nytimes.com/2014/10/17/world/africa/because-of-ebola-ambulance-work-in-liberia-is-a-busy-and-lonely-busines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Wk6-7 Vulnerability and security</a:t>
            </a:r>
            <a:endParaRPr lang="en-US" dirty="0"/>
          </a:p>
        </p:txBody>
      </p:sp>
      <p:sp>
        <p:nvSpPr>
          <p:cNvPr id="3" name="Subtitle 2"/>
          <p:cNvSpPr>
            <a:spLocks noGrp="1"/>
          </p:cNvSpPr>
          <p:nvPr>
            <p:ph type="subTitle" idx="1"/>
          </p:nvPr>
        </p:nvSpPr>
        <p:spPr/>
        <p:txBody>
          <a:bodyPr/>
          <a:lstStyle/>
          <a:p>
            <a:r>
              <a:rPr lang="en-US" dirty="0" smtClean="0"/>
              <a:t>GEOG 463 Cities, Poverty </a:t>
            </a:r>
            <a:r>
              <a:rPr lang="en-US" smtClean="0"/>
              <a:t>and Development</a:t>
            </a:r>
            <a:endParaRPr lang="en-US"/>
          </a:p>
        </p:txBody>
      </p:sp>
    </p:spTree>
    <p:extLst>
      <p:ext uri="{BB962C8B-B14F-4D97-AF65-F5344CB8AC3E}">
        <p14:creationId xmlns:p14="http://schemas.microsoft.com/office/powerpoint/2010/main" val="1465983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smtClean="0"/>
              <a:t>Risk and vulnerability</a:t>
            </a:r>
            <a:r>
              <a:rPr lang="en-US" dirty="0" smtClean="0"/>
              <a:t/>
            </a:r>
            <a:br>
              <a:rPr lang="en-US" dirty="0" smtClean="0"/>
            </a:br>
            <a:r>
              <a:rPr lang="en-US" dirty="0" smtClean="0"/>
              <a:t>Key characteristics of urban vulnerability</a:t>
            </a:r>
            <a:endParaRPr lang="en-US" dirty="0"/>
          </a:p>
        </p:txBody>
      </p:sp>
      <p:sp>
        <p:nvSpPr>
          <p:cNvPr id="3" name="Content Placeholder 2"/>
          <p:cNvSpPr>
            <a:spLocks noGrp="1"/>
          </p:cNvSpPr>
          <p:nvPr>
            <p:ph idx="1"/>
          </p:nvPr>
        </p:nvSpPr>
        <p:spPr/>
        <p:txBody>
          <a:bodyPr>
            <a:normAutofit/>
          </a:bodyPr>
          <a:lstStyle/>
          <a:p>
            <a:r>
              <a:rPr lang="en-US" dirty="0" smtClean="0"/>
              <a:t>Reliance on a </a:t>
            </a:r>
            <a:r>
              <a:rPr lang="en-US" dirty="0" err="1" smtClean="0"/>
              <a:t>monetised</a:t>
            </a:r>
            <a:r>
              <a:rPr lang="en-US" dirty="0" smtClean="0"/>
              <a:t> economy </a:t>
            </a:r>
          </a:p>
          <a:p>
            <a:r>
              <a:rPr lang="en-US" dirty="0" smtClean="0"/>
              <a:t>Reliance on employment in the informal economy</a:t>
            </a:r>
          </a:p>
          <a:p>
            <a:r>
              <a:rPr lang="en-US" dirty="0" smtClean="0"/>
              <a:t>Poor quality housing</a:t>
            </a:r>
          </a:p>
          <a:p>
            <a:r>
              <a:rPr lang="en-US" dirty="0" smtClean="0"/>
              <a:t>Insecurity of tenure (for both owners and tenants</a:t>
            </a:r>
          </a:p>
          <a:p>
            <a:r>
              <a:rPr lang="en-US" dirty="0" smtClean="0"/>
              <a:t>Lack of access to basic infrastructure, affordable services</a:t>
            </a:r>
          </a:p>
          <a:p>
            <a:r>
              <a:rPr lang="en-US" dirty="0" smtClean="0"/>
              <a:t>Susceptibility to diseases and accidents</a:t>
            </a:r>
          </a:p>
          <a:p>
            <a:r>
              <a:rPr lang="en-US" dirty="0" smtClean="0"/>
              <a:t>Environmental hazards</a:t>
            </a:r>
          </a:p>
          <a:p>
            <a:r>
              <a:rPr lang="en-US" dirty="0" smtClean="0"/>
              <a:t>Social fragmentation</a:t>
            </a:r>
          </a:p>
          <a:p>
            <a:r>
              <a:rPr lang="en-US" dirty="0" smtClean="0"/>
              <a:t>Exposure to violence and crime and fear of violent crime</a:t>
            </a:r>
          </a:p>
          <a:p>
            <a:r>
              <a:rPr lang="en-US" dirty="0" smtClean="0"/>
              <a:t>Increasing exposure to warfare and terrorist attacks</a:t>
            </a:r>
          </a:p>
          <a:p>
            <a:pPr marL="0" indent="0" algn="r">
              <a:buNone/>
            </a:pPr>
            <a:r>
              <a:rPr lang="en-US" dirty="0" smtClean="0"/>
              <a:t>(</a:t>
            </a:r>
            <a:r>
              <a:rPr lang="en-US" dirty="0" err="1" smtClean="0"/>
              <a:t>Beall</a:t>
            </a:r>
            <a:r>
              <a:rPr lang="en-US" dirty="0" smtClean="0"/>
              <a:t> and Fox 2009: 114)</a:t>
            </a:r>
            <a:endParaRPr lang="en-US" dirty="0"/>
          </a:p>
        </p:txBody>
      </p:sp>
    </p:spTree>
    <p:extLst>
      <p:ext uri="{BB962C8B-B14F-4D97-AF65-F5344CB8AC3E}">
        <p14:creationId xmlns:p14="http://schemas.microsoft.com/office/powerpoint/2010/main" val="4024916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4" name="Rectangle 4"/>
          <p:cNvSpPr>
            <a:spLocks noGrp="1" noChangeArrowheads="1"/>
          </p:cNvSpPr>
          <p:nvPr>
            <p:ph type="title"/>
          </p:nvPr>
        </p:nvSpPr>
        <p:spPr/>
        <p:txBody>
          <a:bodyPr>
            <a:normAutofit fontScale="90000"/>
          </a:bodyPr>
          <a:lstStyle/>
          <a:p>
            <a:r>
              <a:rPr lang="en-US" sz="2700" i="1" dirty="0" smtClean="0"/>
              <a:t>Risk and vulnerability</a:t>
            </a:r>
            <a:br>
              <a:rPr lang="en-US" sz="2700" i="1" dirty="0" smtClean="0"/>
            </a:br>
            <a:r>
              <a:rPr lang="en-US" dirty="0" smtClean="0"/>
              <a:t>Vulnerability</a:t>
            </a:r>
            <a:endParaRPr lang="en-US" dirty="0"/>
          </a:p>
        </p:txBody>
      </p:sp>
      <p:sp>
        <p:nvSpPr>
          <p:cNvPr id="691205" name="Rectangle 5"/>
          <p:cNvSpPr>
            <a:spLocks noGrp="1" noChangeArrowheads="1"/>
          </p:cNvSpPr>
          <p:nvPr>
            <p:ph type="body" idx="1"/>
          </p:nvPr>
        </p:nvSpPr>
        <p:spPr/>
        <p:txBody>
          <a:bodyPr>
            <a:normAutofit fontScale="92500" lnSpcReduction="10000"/>
          </a:bodyPr>
          <a:lstStyle/>
          <a:p>
            <a:pPr marL="0" indent="0">
              <a:buNone/>
            </a:pPr>
            <a:r>
              <a:rPr lang="en-US" dirty="0" smtClean="0"/>
              <a:t>The characteristics of a person or group that affect their capacity to anticipate, cope with, resist and recover from the impact of a hazard.</a:t>
            </a:r>
          </a:p>
          <a:p>
            <a:endParaRPr lang="en-US" dirty="0" smtClean="0"/>
          </a:p>
          <a:p>
            <a:r>
              <a:rPr lang="en-US" dirty="0" smtClean="0"/>
              <a:t>Degree of vulnerability</a:t>
            </a:r>
          </a:p>
          <a:p>
            <a:pPr lvl="1"/>
            <a:r>
              <a:rPr lang="en-US" dirty="0" smtClean="0"/>
              <a:t>Some factors: socio-economic status, occupation, ethnicity, gender, disability, age, homelessness </a:t>
            </a:r>
          </a:p>
          <a:p>
            <a:pPr lvl="1"/>
            <a:r>
              <a:rPr lang="en-US" dirty="0" smtClean="0"/>
              <a:t>Unrecognized or tolerated urban dwellers</a:t>
            </a:r>
          </a:p>
          <a:p>
            <a:r>
              <a:rPr lang="en-US" dirty="0" smtClean="0"/>
              <a:t>Disadvantage and marginality</a:t>
            </a:r>
          </a:p>
          <a:p>
            <a:pPr lvl="1"/>
            <a:r>
              <a:rPr lang="en-US" dirty="0" smtClean="0"/>
              <a:t>Hazardous or vulnerable living conditions</a:t>
            </a:r>
          </a:p>
          <a:p>
            <a:pPr lvl="1"/>
            <a:r>
              <a:rPr lang="en-US" dirty="0" smtClean="0"/>
              <a:t>Limited financial or social resources to cope over time</a:t>
            </a:r>
          </a:p>
          <a:p>
            <a:pPr lvl="1"/>
            <a:r>
              <a:rPr lang="en-US" dirty="0" smtClean="0"/>
              <a:t>Difficulty in accessing information and services</a:t>
            </a:r>
          </a:p>
          <a:p>
            <a:r>
              <a:rPr lang="en-US" dirty="0" smtClean="0"/>
              <a:t>Special needs</a:t>
            </a:r>
          </a:p>
          <a:p>
            <a:r>
              <a:rPr lang="en-US" dirty="0" smtClean="0"/>
              <a:t>Alternative lifestyles and subcultures?</a:t>
            </a:r>
            <a:endParaRPr lang="en-US" dirty="0"/>
          </a:p>
        </p:txBody>
      </p:sp>
    </p:spTree>
    <p:extLst>
      <p:ext uri="{BB962C8B-B14F-4D97-AF65-F5344CB8AC3E}">
        <p14:creationId xmlns:p14="http://schemas.microsoft.com/office/powerpoint/2010/main" val="4178411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24000"/>
            <a:ext cx="8229600" cy="419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smtClean="0">
                <a:solidFill>
                  <a:srgbClr val="000000"/>
                </a:solidFill>
              </a:rPr>
              <a:t>“Social analyses suggest that modern development and social upheavals have brought multiplying risks, notably in relation to urbanization, resource extraction, megaprojects, commercialization of agriculture, and unfair international trade….</a:t>
            </a:r>
          </a:p>
          <a:p>
            <a:r>
              <a:rPr lang="en-US" sz="2000" dirty="0" smtClean="0">
                <a:solidFill>
                  <a:srgbClr val="000000"/>
                </a:solidFill>
              </a:rPr>
              <a:t>	The most vulnerable people are those whose capacities and freedom to act are normally limited or deliberately suppressed, and in multiple ways. The space of disaster risk is rooted in social justice or its absence. Vulnerability can change dramatically with social or habitat changes, hence the key relation of development to disasters (</a:t>
            </a:r>
            <a:r>
              <a:rPr lang="en-US" sz="2000" dirty="0" err="1" smtClean="0">
                <a:solidFill>
                  <a:srgbClr val="000000"/>
                </a:solidFill>
              </a:rPr>
              <a:t>Pelling</a:t>
            </a:r>
            <a:r>
              <a:rPr lang="en-US" sz="2000" dirty="0" smtClean="0">
                <a:solidFill>
                  <a:srgbClr val="000000"/>
                </a:solidFill>
              </a:rPr>
              <a:t> 2003a, 2003b; </a:t>
            </a:r>
            <a:r>
              <a:rPr lang="en-US" sz="2000" dirty="0" err="1" smtClean="0">
                <a:solidFill>
                  <a:srgbClr val="000000"/>
                </a:solidFill>
              </a:rPr>
              <a:t>Bankoff</a:t>
            </a:r>
            <a:r>
              <a:rPr lang="en-US" sz="2000" dirty="0" smtClean="0">
                <a:solidFill>
                  <a:srgbClr val="000000"/>
                </a:solidFill>
              </a:rPr>
              <a:t> et al. 2003). Development risks frequently have the same social distribution as </a:t>
            </a:r>
            <a:r>
              <a:rPr lang="en-US" sz="2000" dirty="0" err="1" smtClean="0">
                <a:solidFill>
                  <a:srgbClr val="000000"/>
                </a:solidFill>
              </a:rPr>
              <a:t>beneﬁts</a:t>
            </a:r>
            <a:r>
              <a:rPr lang="en-US" sz="2000" dirty="0" smtClean="0">
                <a:solidFill>
                  <a:srgbClr val="000000"/>
                </a:solidFill>
              </a:rPr>
              <a:t>, but in inverse relations (Middleton and O’Keefe 1998).”</a:t>
            </a:r>
          </a:p>
          <a:p>
            <a:pPr algn="r"/>
            <a:r>
              <a:rPr lang="en-US" sz="2000" dirty="0" smtClean="0">
                <a:solidFill>
                  <a:srgbClr val="000000"/>
                </a:solidFill>
              </a:rPr>
              <a:t>(Hewitt 2013: 10-11)</a:t>
            </a:r>
            <a:endParaRPr lang="en-US" sz="2000" dirty="0">
              <a:solidFill>
                <a:srgbClr val="000000"/>
              </a:solidFill>
            </a:endParaRPr>
          </a:p>
        </p:txBody>
      </p:sp>
      <p:sp>
        <p:nvSpPr>
          <p:cNvPr id="5" name="Rectangle 4"/>
          <p:cNvSpPr/>
          <p:nvPr/>
        </p:nvSpPr>
        <p:spPr>
          <a:xfrm>
            <a:off x="457200" y="6019800"/>
            <a:ext cx="8229600" cy="5240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dirty="0" smtClean="0">
                <a:solidFill>
                  <a:schemeClr val="tx1"/>
                </a:solidFill>
              </a:rPr>
              <a:t>Hewitt, K (2013) Environmental Disasters in social context: toward a preventive and precautionary approach, Natural Hazards 66:3-14</a:t>
            </a:r>
            <a:endParaRPr lang="en-US" sz="1400" dirty="0">
              <a:solidFill>
                <a:schemeClr val="tx1"/>
              </a:solidFill>
            </a:endParaRPr>
          </a:p>
        </p:txBody>
      </p:sp>
      <p:sp>
        <p:nvSpPr>
          <p:cNvPr id="8" name="Title 7"/>
          <p:cNvSpPr>
            <a:spLocks noGrp="1"/>
          </p:cNvSpPr>
          <p:nvPr>
            <p:ph type="title"/>
          </p:nvPr>
        </p:nvSpPr>
        <p:spPr/>
        <p:txBody>
          <a:bodyPr>
            <a:normAutofit fontScale="90000"/>
          </a:bodyPr>
          <a:lstStyle/>
          <a:p>
            <a:r>
              <a:rPr lang="en-US" sz="2700" i="1" dirty="0" smtClean="0"/>
              <a:t>Risk and vulnerability</a:t>
            </a:r>
            <a:br>
              <a:rPr lang="en-US" sz="2700" i="1" dirty="0" smtClean="0"/>
            </a:br>
            <a:r>
              <a:rPr lang="en-US" dirty="0" smtClean="0"/>
              <a:t>Development risks</a:t>
            </a:r>
            <a:endParaRPr lang="en-US" dirty="0"/>
          </a:p>
        </p:txBody>
      </p:sp>
    </p:spTree>
    <p:extLst>
      <p:ext uri="{BB962C8B-B14F-4D97-AF65-F5344CB8AC3E}">
        <p14:creationId xmlns:p14="http://schemas.microsoft.com/office/powerpoint/2010/main" val="291957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0727"/>
            <a:ext cx="8229600" cy="3141506"/>
          </a:xfrm>
          <a:prstGeom prst="rect">
            <a:avLst/>
          </a:prstGeom>
          <a:solidFill>
            <a:schemeClr val="accent1">
              <a:lumMod val="40000"/>
              <a:lumOff val="60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6082" name="Rectangle 2"/>
          <p:cNvSpPr>
            <a:spLocks noGrp="1" noChangeArrowheads="1"/>
          </p:cNvSpPr>
          <p:nvPr>
            <p:ph type="title"/>
          </p:nvPr>
        </p:nvSpPr>
        <p:spPr/>
        <p:txBody>
          <a:bodyPr>
            <a:normAutofit fontScale="90000"/>
          </a:bodyPr>
          <a:lstStyle/>
          <a:p>
            <a:r>
              <a:rPr lang="en-US" sz="2700" i="1" dirty="0" smtClean="0"/>
              <a:t>Risk and vulnerability</a:t>
            </a:r>
            <a:br>
              <a:rPr lang="en-US" sz="2700" i="1" dirty="0" smtClean="0"/>
            </a:br>
            <a:r>
              <a:rPr lang="en-US" dirty="0" smtClean="0"/>
              <a:t>Natural and anthropogenic</a:t>
            </a:r>
            <a:endParaRPr lang="en-US" dirty="0"/>
          </a:p>
        </p:txBody>
      </p:sp>
      <p:sp>
        <p:nvSpPr>
          <p:cNvPr id="686083" name="Rectangle 3"/>
          <p:cNvSpPr>
            <a:spLocks noGrp="1" noChangeArrowheads="1"/>
          </p:cNvSpPr>
          <p:nvPr>
            <p:ph type="body" idx="1"/>
          </p:nvPr>
        </p:nvSpPr>
        <p:spPr/>
        <p:txBody>
          <a:bodyPr>
            <a:normAutofit lnSpcReduction="10000"/>
          </a:bodyPr>
          <a:lstStyle/>
          <a:p>
            <a:r>
              <a:rPr lang="en-US" dirty="0" smtClean="0"/>
              <a:t>Natural hazards</a:t>
            </a:r>
          </a:p>
          <a:p>
            <a:pPr lvl="1"/>
            <a:r>
              <a:rPr lang="en-US" dirty="0" smtClean="0"/>
              <a:t>Geological (Earth’s energy)</a:t>
            </a:r>
          </a:p>
          <a:p>
            <a:pPr lvl="1"/>
            <a:r>
              <a:rPr lang="en-US" dirty="0" smtClean="0"/>
              <a:t>Meteorological (Sun’s energy)</a:t>
            </a:r>
          </a:p>
          <a:p>
            <a:pPr lvl="1"/>
            <a:r>
              <a:rPr lang="en-US" dirty="0" smtClean="0"/>
              <a:t>Biological (organisms)</a:t>
            </a:r>
          </a:p>
          <a:p>
            <a:r>
              <a:rPr lang="en-US" dirty="0" err="1" smtClean="0"/>
              <a:t>Anthropogenically</a:t>
            </a:r>
            <a:r>
              <a:rPr lang="en-US" dirty="0" smtClean="0"/>
              <a:t> enhanced natural hazards</a:t>
            </a:r>
          </a:p>
          <a:p>
            <a:pPr lvl="1"/>
            <a:r>
              <a:rPr lang="en-US" dirty="0" smtClean="0"/>
              <a:t>Forest extraction - landslides, subsidence</a:t>
            </a:r>
          </a:p>
          <a:p>
            <a:pPr lvl="1"/>
            <a:r>
              <a:rPr lang="en-US" dirty="0" smtClean="0"/>
              <a:t>Water extraction - floods, drought, dust storms</a:t>
            </a:r>
          </a:p>
          <a:p>
            <a:pPr lvl="1"/>
            <a:r>
              <a:rPr lang="en-US" dirty="0" smtClean="0"/>
              <a:t>Mineral extraction - subsidence, contamination</a:t>
            </a:r>
          </a:p>
          <a:p>
            <a:pPr lvl="1"/>
            <a:r>
              <a:rPr lang="en-US" dirty="0" smtClean="0"/>
              <a:t>Slum settlement?</a:t>
            </a:r>
          </a:p>
          <a:p>
            <a:r>
              <a:rPr lang="en-US" dirty="0" err="1" smtClean="0"/>
              <a:t>Anthropogenically</a:t>
            </a:r>
            <a:r>
              <a:rPr lang="en-US" dirty="0" smtClean="0"/>
              <a:t> created hazards</a:t>
            </a:r>
          </a:p>
          <a:p>
            <a:pPr lvl="1"/>
            <a:r>
              <a:rPr lang="en-US" dirty="0" smtClean="0"/>
              <a:t>Contaminated land/water, </a:t>
            </a:r>
          </a:p>
          <a:p>
            <a:pPr lvl="1"/>
            <a:r>
              <a:rPr lang="en-US" dirty="0" smtClean="0"/>
              <a:t>Examples: Electronic waste, industrial run-off, car exhaust, oil/chemical spillage</a:t>
            </a:r>
            <a:endParaRPr lang="en-US" dirty="0"/>
          </a:p>
        </p:txBody>
      </p:sp>
      <p:sp>
        <p:nvSpPr>
          <p:cNvPr id="3" name="Rectangle 2"/>
          <p:cNvSpPr/>
          <p:nvPr/>
        </p:nvSpPr>
        <p:spPr>
          <a:xfrm>
            <a:off x="5907782" y="714352"/>
            <a:ext cx="2779018" cy="1966673"/>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Hazards are ‘known’ risks that have potential to cause harm to people, structures, ecosystems; </a:t>
            </a:r>
          </a:p>
          <a:p>
            <a:pPr algn="ctr"/>
            <a:r>
              <a:rPr lang="en-US" dirty="0" smtClean="0"/>
              <a:t>death is possible. </a:t>
            </a:r>
            <a:endParaRPr lang="en-US" dirty="0"/>
          </a:p>
        </p:txBody>
      </p:sp>
    </p:spTree>
    <p:extLst>
      <p:ext uri="{BB962C8B-B14F-4D97-AF65-F5344CB8AC3E}">
        <p14:creationId xmlns:p14="http://schemas.microsoft.com/office/powerpoint/2010/main" val="2189396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0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860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p:txBody>
          <a:bodyPr>
            <a:normAutofit fontScale="90000"/>
          </a:bodyPr>
          <a:lstStyle/>
          <a:p>
            <a:r>
              <a:rPr lang="en-US" sz="2222" i="1" dirty="0" smtClean="0"/>
              <a:t>Risk and vulnerability</a:t>
            </a:r>
            <a:r>
              <a:rPr lang="en-US" dirty="0" smtClean="0"/>
              <a:t/>
            </a:r>
            <a:br>
              <a:rPr lang="en-US" dirty="0" smtClean="0"/>
            </a:br>
            <a:r>
              <a:rPr lang="en-US" dirty="0" smtClean="0"/>
              <a:t>Key factors</a:t>
            </a:r>
            <a:endParaRPr lang="en-US" dirty="0"/>
          </a:p>
        </p:txBody>
      </p:sp>
      <p:sp>
        <p:nvSpPr>
          <p:cNvPr id="724995" name="Rectangle 3"/>
          <p:cNvSpPr>
            <a:spLocks noGrp="1" noChangeArrowheads="1"/>
          </p:cNvSpPr>
          <p:nvPr>
            <p:ph sz="half" idx="1"/>
          </p:nvPr>
        </p:nvSpPr>
        <p:spPr>
          <a:xfrm>
            <a:off x="457199" y="1673352"/>
            <a:ext cx="5831367" cy="4718304"/>
          </a:xfrm>
        </p:spPr>
        <p:txBody>
          <a:bodyPr>
            <a:normAutofit fontScale="85000" lnSpcReduction="20000"/>
          </a:bodyPr>
          <a:lstStyle/>
          <a:p>
            <a:r>
              <a:rPr lang="en-US" dirty="0" smtClean="0"/>
              <a:t>Ecological factors</a:t>
            </a:r>
          </a:p>
          <a:p>
            <a:pPr lvl="1"/>
            <a:r>
              <a:rPr lang="en-US" dirty="0" smtClean="0"/>
              <a:t>Location of slums (proximity)</a:t>
            </a:r>
          </a:p>
          <a:p>
            <a:pPr lvl="1"/>
            <a:r>
              <a:rPr lang="en-US" dirty="0" smtClean="0"/>
              <a:t>Nature of hazard (e.g. airborne, hydrological, physical)</a:t>
            </a:r>
          </a:p>
          <a:p>
            <a:pPr lvl="1"/>
            <a:r>
              <a:rPr lang="en-US" dirty="0" smtClean="0"/>
              <a:t>Human activity (e.g. traffic, housing construction, daily activity, violence)</a:t>
            </a:r>
          </a:p>
          <a:p>
            <a:r>
              <a:rPr lang="en-US" dirty="0" smtClean="0"/>
              <a:t>Harm prevention</a:t>
            </a:r>
          </a:p>
          <a:p>
            <a:pPr lvl="1"/>
            <a:r>
              <a:rPr lang="en-US" dirty="0" smtClean="0"/>
              <a:t>Infrastructure (e.g. sewage treatment)</a:t>
            </a:r>
          </a:p>
          <a:p>
            <a:pPr lvl="1"/>
            <a:r>
              <a:rPr lang="en-US" dirty="0" smtClean="0"/>
              <a:t>Policy factors (e.g. urban planning priorities)</a:t>
            </a:r>
          </a:p>
          <a:p>
            <a:pPr lvl="1"/>
            <a:r>
              <a:rPr lang="en-US" dirty="0" smtClean="0"/>
              <a:t>Economic factors (e.g. livelihood security)</a:t>
            </a:r>
          </a:p>
          <a:p>
            <a:pPr lvl="1"/>
            <a:r>
              <a:rPr lang="en-US" dirty="0" smtClean="0"/>
              <a:t>Socio-cultural factors (e.g. community cohesion)</a:t>
            </a:r>
          </a:p>
          <a:p>
            <a:r>
              <a:rPr lang="en-US" dirty="0" smtClean="0"/>
              <a:t>Response mechanisms</a:t>
            </a:r>
          </a:p>
          <a:p>
            <a:pPr lvl="1"/>
            <a:r>
              <a:rPr lang="en-US" dirty="0" smtClean="0"/>
              <a:t>Coping and resilience</a:t>
            </a:r>
          </a:p>
          <a:p>
            <a:pPr lvl="1"/>
            <a:r>
              <a:rPr lang="en-US" dirty="0" smtClean="0"/>
              <a:t>Economic, social and political support</a:t>
            </a:r>
          </a:p>
          <a:p>
            <a:pPr lvl="1"/>
            <a:endParaRPr lang="en-US" dirty="0"/>
          </a:p>
        </p:txBody>
      </p:sp>
      <p:sp>
        <p:nvSpPr>
          <p:cNvPr id="2" name="Content Placeholder 1"/>
          <p:cNvSpPr>
            <a:spLocks noGrp="1"/>
          </p:cNvSpPr>
          <p:nvPr>
            <p:ph sz="half" idx="2"/>
          </p:nvPr>
        </p:nvSpPr>
        <p:spPr>
          <a:xfrm>
            <a:off x="6529703" y="828344"/>
            <a:ext cx="2157097" cy="5563312"/>
          </a:xfrm>
          <a:solidFill>
            <a:schemeClr val="accent1">
              <a:lumMod val="75000"/>
            </a:schemeClr>
          </a:solidFill>
        </p:spPr>
        <p:txBody>
          <a:bodyPr>
            <a:normAutofit fontScale="85000" lnSpcReduction="20000"/>
          </a:bodyPr>
          <a:lstStyle/>
          <a:p>
            <a:pPr marL="0" indent="0">
              <a:buNone/>
            </a:pPr>
            <a:r>
              <a:rPr lang="en-US" sz="2400" b="1" dirty="0" smtClean="0">
                <a:solidFill>
                  <a:schemeClr val="bg1"/>
                </a:solidFill>
              </a:rPr>
              <a:t>Displacement and mobility</a:t>
            </a:r>
          </a:p>
          <a:p>
            <a:pPr marL="0" indent="0">
              <a:buNone/>
            </a:pPr>
            <a:endParaRPr lang="en-US" sz="2400" dirty="0">
              <a:solidFill>
                <a:schemeClr val="bg1"/>
              </a:solidFill>
            </a:endParaRPr>
          </a:p>
          <a:p>
            <a:pPr>
              <a:lnSpc>
                <a:spcPct val="110000"/>
              </a:lnSpc>
              <a:buFont typeface="Wingdings" charset="2"/>
              <a:buChar char="§"/>
            </a:pPr>
            <a:r>
              <a:rPr lang="en-US" sz="2400" dirty="0" smtClean="0">
                <a:solidFill>
                  <a:schemeClr val="bg1"/>
                </a:solidFill>
              </a:rPr>
              <a:t>Housing insecurity</a:t>
            </a:r>
          </a:p>
          <a:p>
            <a:pPr>
              <a:lnSpc>
                <a:spcPct val="110000"/>
              </a:lnSpc>
              <a:buFont typeface="Wingdings" charset="2"/>
              <a:buChar char="§"/>
            </a:pPr>
            <a:r>
              <a:rPr lang="en-US" sz="2400" dirty="0" smtClean="0">
                <a:solidFill>
                  <a:schemeClr val="bg1"/>
                </a:solidFill>
              </a:rPr>
              <a:t>New unfamiliar environment</a:t>
            </a:r>
          </a:p>
          <a:p>
            <a:pPr>
              <a:lnSpc>
                <a:spcPct val="110000"/>
              </a:lnSpc>
              <a:buFont typeface="Wingdings" charset="2"/>
              <a:buChar char="§"/>
            </a:pPr>
            <a:r>
              <a:rPr lang="en-US" sz="2400" dirty="0">
                <a:solidFill>
                  <a:schemeClr val="bg1"/>
                </a:solidFill>
              </a:rPr>
              <a:t>Household livelihood insecurity</a:t>
            </a:r>
          </a:p>
          <a:p>
            <a:pPr>
              <a:lnSpc>
                <a:spcPct val="110000"/>
              </a:lnSpc>
              <a:buFont typeface="Wingdings" charset="2"/>
              <a:buChar char="§"/>
            </a:pPr>
            <a:r>
              <a:rPr lang="en-US" sz="2400" dirty="0" smtClean="0">
                <a:solidFill>
                  <a:schemeClr val="bg1"/>
                </a:solidFill>
              </a:rPr>
              <a:t>Effects on family structure</a:t>
            </a:r>
          </a:p>
          <a:p>
            <a:pPr>
              <a:lnSpc>
                <a:spcPct val="110000"/>
              </a:lnSpc>
              <a:buFont typeface="Wingdings" charset="2"/>
              <a:buChar char="§"/>
            </a:pPr>
            <a:r>
              <a:rPr lang="en-US" sz="2400" dirty="0" smtClean="0">
                <a:solidFill>
                  <a:schemeClr val="bg1"/>
                </a:solidFill>
              </a:rPr>
              <a:t>(Poor) access to services</a:t>
            </a:r>
          </a:p>
          <a:p>
            <a:pPr>
              <a:lnSpc>
                <a:spcPct val="110000"/>
              </a:lnSpc>
              <a:buFont typeface="Wingdings" charset="2"/>
              <a:buChar char="§"/>
            </a:pPr>
            <a:r>
              <a:rPr lang="en-US" sz="2400" dirty="0" smtClean="0">
                <a:solidFill>
                  <a:schemeClr val="bg1"/>
                </a:solidFill>
              </a:rPr>
              <a:t>Status, respect</a:t>
            </a:r>
          </a:p>
          <a:p>
            <a:pPr>
              <a:buFont typeface="Wingdings" charset="2"/>
              <a:buChar char="§"/>
            </a:pPr>
            <a:r>
              <a:rPr lang="en-US" sz="2400" dirty="0" smtClean="0">
                <a:solidFill>
                  <a:schemeClr val="bg1"/>
                </a:solidFill>
              </a:rPr>
              <a:t>Daily </a:t>
            </a:r>
            <a:r>
              <a:rPr lang="en-US" sz="2400" dirty="0">
                <a:solidFill>
                  <a:schemeClr val="bg1"/>
                </a:solidFill>
              </a:rPr>
              <a:t>lived </a:t>
            </a:r>
            <a:r>
              <a:rPr lang="en-US" sz="2400" dirty="0" smtClean="0">
                <a:solidFill>
                  <a:schemeClr val="bg1"/>
                </a:solidFill>
              </a:rPr>
              <a:t>experience</a:t>
            </a:r>
            <a:endParaRPr lang="en-US" sz="2400" dirty="0">
              <a:solidFill>
                <a:schemeClr val="bg1"/>
              </a:solidFill>
            </a:endParaRPr>
          </a:p>
          <a:p>
            <a:pPr>
              <a:buFontTx/>
              <a:buChar char="-"/>
            </a:pPr>
            <a:endParaRPr lang="en-US" sz="1600" dirty="0" smtClean="0">
              <a:solidFill>
                <a:schemeClr val="bg1"/>
              </a:solidFill>
            </a:endParaRPr>
          </a:p>
        </p:txBody>
      </p:sp>
    </p:spTree>
    <p:extLst>
      <p:ext uri="{BB962C8B-B14F-4D97-AF65-F5344CB8AC3E}">
        <p14:creationId xmlns:p14="http://schemas.microsoft.com/office/powerpoint/2010/main" val="3142086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normAutofit fontScale="90000"/>
          </a:bodyPr>
          <a:lstStyle/>
          <a:p>
            <a:r>
              <a:rPr lang="en-US" sz="2700" i="1" dirty="0" smtClean="0"/>
              <a:t>Anthropocentric risks</a:t>
            </a:r>
            <a:r>
              <a:rPr lang="en-US" sz="2700" i="1" dirty="0"/>
              <a:t/>
            </a:r>
            <a:br>
              <a:rPr lang="en-US" sz="2700" i="1" dirty="0"/>
            </a:br>
            <a:r>
              <a:rPr lang="en-US" dirty="0" smtClean="0"/>
              <a:t>Bhopal’s “</a:t>
            </a:r>
            <a:r>
              <a:rPr lang="en-US" dirty="0"/>
              <a:t>First Tragedy”</a:t>
            </a:r>
          </a:p>
        </p:txBody>
      </p:sp>
      <p:sp>
        <p:nvSpPr>
          <p:cNvPr id="291843" name="Rectangle 3"/>
          <p:cNvSpPr>
            <a:spLocks noGrp="1" noChangeArrowheads="1"/>
          </p:cNvSpPr>
          <p:nvPr>
            <p:ph type="body" idx="1"/>
          </p:nvPr>
        </p:nvSpPr>
        <p:spPr/>
        <p:txBody>
          <a:bodyPr/>
          <a:lstStyle/>
          <a:p>
            <a:pPr>
              <a:lnSpc>
                <a:spcPct val="90000"/>
              </a:lnSpc>
            </a:pPr>
            <a:r>
              <a:rPr lang="en-US" sz="2100" dirty="0" smtClean="0"/>
              <a:t>In 1984, Bhopal housed 840,000 people</a:t>
            </a:r>
          </a:p>
          <a:p>
            <a:pPr>
              <a:lnSpc>
                <a:spcPct val="90000"/>
              </a:lnSpc>
            </a:pPr>
            <a:r>
              <a:rPr lang="en-US" sz="2100" dirty="0" smtClean="0"/>
              <a:t>Dec</a:t>
            </a:r>
            <a:r>
              <a:rPr lang="en-US" sz="2100" dirty="0"/>
              <a:t>. 2-3, 1984, at five past midnight</a:t>
            </a:r>
          </a:p>
          <a:p>
            <a:pPr>
              <a:lnSpc>
                <a:spcPct val="90000"/>
              </a:lnSpc>
            </a:pPr>
            <a:r>
              <a:rPr lang="en-US" sz="2100" dirty="0"/>
              <a:t>Water got into </a:t>
            </a:r>
            <a:r>
              <a:rPr lang="en-US" sz="2100" dirty="0">
                <a:solidFill>
                  <a:schemeClr val="hlink"/>
                </a:solidFill>
              </a:rPr>
              <a:t>methyl </a:t>
            </a:r>
            <a:r>
              <a:rPr lang="en-US" sz="2100" dirty="0" err="1">
                <a:solidFill>
                  <a:schemeClr val="hlink"/>
                </a:solidFill>
              </a:rPr>
              <a:t>isocyanate</a:t>
            </a:r>
            <a:r>
              <a:rPr lang="en-US" sz="2100" dirty="0"/>
              <a:t> tank at Union Carbide plant, causing chemical reaction</a:t>
            </a:r>
          </a:p>
          <a:p>
            <a:pPr>
              <a:lnSpc>
                <a:spcPct val="90000"/>
              </a:lnSpc>
            </a:pPr>
            <a:r>
              <a:rPr lang="en-US" sz="2100" dirty="0"/>
              <a:t>Plant manufactured </a:t>
            </a:r>
            <a:r>
              <a:rPr lang="en-US" sz="2100" dirty="0" err="1"/>
              <a:t>Sevin</a:t>
            </a:r>
            <a:r>
              <a:rPr lang="en-US" sz="2100" dirty="0"/>
              <a:t>, a pesticide accounted for increasing certain crop yields in India by 10%</a:t>
            </a:r>
          </a:p>
          <a:p>
            <a:pPr>
              <a:lnSpc>
                <a:spcPct val="90000"/>
              </a:lnSpc>
            </a:pPr>
            <a:r>
              <a:rPr lang="en-US" sz="2100" dirty="0"/>
              <a:t>30-40 </a:t>
            </a:r>
            <a:r>
              <a:rPr lang="en-US" sz="2100" dirty="0" err="1"/>
              <a:t>tonnes</a:t>
            </a:r>
            <a:r>
              <a:rPr lang="en-US" sz="2100" dirty="0"/>
              <a:t> of toxic gas leaked into city</a:t>
            </a:r>
          </a:p>
          <a:p>
            <a:pPr>
              <a:lnSpc>
                <a:spcPct val="90000"/>
              </a:lnSpc>
            </a:pPr>
            <a:r>
              <a:rPr lang="en-US" sz="2100" dirty="0"/>
              <a:t>Initial deaths estimated at 3,000-4,000</a:t>
            </a:r>
          </a:p>
          <a:p>
            <a:pPr>
              <a:lnSpc>
                <a:spcPct val="90000"/>
              </a:lnSpc>
            </a:pPr>
            <a:r>
              <a:rPr lang="en-US" sz="2100" dirty="0"/>
              <a:t>Union Carbide’s six-stage safety system failed</a:t>
            </a:r>
          </a:p>
          <a:p>
            <a:pPr>
              <a:lnSpc>
                <a:spcPct val="90000"/>
              </a:lnSpc>
            </a:pPr>
            <a:r>
              <a:rPr lang="en-US" sz="2100" dirty="0"/>
              <a:t>India accepts $470M out-of-court settlement in 1989  (average payout of $370-$533/person)</a:t>
            </a:r>
          </a:p>
          <a:p>
            <a:pPr>
              <a:lnSpc>
                <a:spcPct val="90000"/>
              </a:lnSpc>
            </a:pPr>
            <a:r>
              <a:rPr lang="en-US" sz="2100" dirty="0"/>
              <a:t>Subsidiary UCIL (later sold) did </a:t>
            </a:r>
            <a:r>
              <a:rPr lang="en-US" sz="2100" dirty="0" err="1"/>
              <a:t>clean-up</a:t>
            </a:r>
            <a:r>
              <a:rPr lang="en-US" sz="2100" dirty="0"/>
              <a:t> until 1998, when Madhya Pradesh state took over facility</a:t>
            </a:r>
          </a:p>
        </p:txBody>
      </p:sp>
    </p:spTree>
    <p:extLst>
      <p:ext uri="{BB962C8B-B14F-4D97-AF65-F5344CB8AC3E}">
        <p14:creationId xmlns:p14="http://schemas.microsoft.com/office/powerpoint/2010/main" val="3170244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2" descr="Bhopal-Diagram_SEMCOSH"/>
          <p:cNvPicPr>
            <a:picLocks noChangeAspect="1" noChangeArrowheads="1"/>
          </p:cNvPicPr>
          <p:nvPr/>
        </p:nvPicPr>
        <p:blipFill>
          <a:blip r:embed="rId3"/>
          <a:srcRect/>
          <a:stretch>
            <a:fillRect/>
          </a:stretch>
        </p:blipFill>
        <p:spPr bwMode="auto">
          <a:xfrm>
            <a:off x="1828800" y="0"/>
            <a:ext cx="7315200" cy="6521450"/>
          </a:xfrm>
          <a:prstGeom prst="rect">
            <a:avLst/>
          </a:prstGeom>
          <a:noFill/>
        </p:spPr>
      </p:pic>
      <p:sp>
        <p:nvSpPr>
          <p:cNvPr id="293891" name="Rectangle 3"/>
          <p:cNvSpPr>
            <a:spLocks noChangeArrowheads="1"/>
          </p:cNvSpPr>
          <p:nvPr/>
        </p:nvSpPr>
        <p:spPr bwMode="auto">
          <a:xfrm>
            <a:off x="0" y="0"/>
            <a:ext cx="1524000" cy="2362200"/>
          </a:xfrm>
          <a:prstGeom prst="rect">
            <a:avLst/>
          </a:prstGeom>
          <a:solidFill>
            <a:srgbClr val="FFFFFF"/>
          </a:solidFill>
          <a:ln w="9525">
            <a:noFill/>
            <a:miter lim="800000"/>
            <a:headEnd/>
            <a:tailEnd/>
          </a:ln>
          <a:effectLst/>
        </p:spPr>
        <p:txBody>
          <a:bodyPr lIns="182880" anchor="ctr">
            <a:prstTxWarp prst="textNoShape">
              <a:avLst/>
            </a:prstTxWarp>
          </a:bodyPr>
          <a:lstStyle/>
          <a:p>
            <a:r>
              <a:rPr lang="en-US" b="1" i="0">
                <a:solidFill>
                  <a:schemeClr val="hlink"/>
                </a:solidFill>
                <a:effectLst>
                  <a:outerShdw blurRad="38100" dist="38100" dir="2700000" algn="tl">
                    <a:srgbClr val="DDDDDD"/>
                  </a:outerShdw>
                </a:effectLst>
              </a:rPr>
              <a:t>Safety siren turned off</a:t>
            </a:r>
          </a:p>
        </p:txBody>
      </p:sp>
      <p:sp>
        <p:nvSpPr>
          <p:cNvPr id="293892" name="Rectangle 4"/>
          <p:cNvSpPr>
            <a:spLocks noChangeArrowheads="1"/>
          </p:cNvSpPr>
          <p:nvPr/>
        </p:nvSpPr>
        <p:spPr bwMode="auto">
          <a:xfrm>
            <a:off x="0" y="2743200"/>
            <a:ext cx="1676400" cy="3733800"/>
          </a:xfrm>
          <a:prstGeom prst="rect">
            <a:avLst/>
          </a:prstGeom>
          <a:noFill/>
          <a:ln w="38100">
            <a:solidFill>
              <a:schemeClr val="hlink"/>
            </a:solidFill>
            <a:miter lim="800000"/>
            <a:headEnd/>
            <a:tailEnd/>
          </a:ln>
          <a:effectLst/>
        </p:spPr>
        <p:txBody>
          <a:bodyPr lIns="182880" anchor="ctr">
            <a:prstTxWarp prst="textNoShape">
              <a:avLst/>
            </a:prstTxWarp>
          </a:bodyPr>
          <a:lstStyle/>
          <a:p>
            <a:r>
              <a:rPr lang="en-US" sz="1800">
                <a:effectLst>
                  <a:outerShdw blurRad="38100" dist="38100" dir="2700000" algn="tl">
                    <a:srgbClr val="DDDDDD"/>
                  </a:outerShdw>
                </a:effectLst>
              </a:rPr>
              <a:t>Methyl isocyanate</a:t>
            </a:r>
            <a:r>
              <a:rPr lang="en-US" sz="1800" i="0">
                <a:effectLst>
                  <a:outerShdw blurRad="38100" dist="38100" dir="2700000" algn="tl">
                    <a:srgbClr val="DDDDDD"/>
                  </a:outerShdw>
                </a:effectLst>
              </a:rPr>
              <a:t> gas burned tissues of eyes and lungs, and entered bloodstream. Respiratory failure was main cause of death.</a:t>
            </a:r>
          </a:p>
        </p:txBody>
      </p:sp>
      <p:sp>
        <p:nvSpPr>
          <p:cNvPr id="293893" name="AutoShape 5"/>
          <p:cNvSpPr>
            <a:spLocks noChangeArrowheads="1"/>
          </p:cNvSpPr>
          <p:nvPr/>
        </p:nvSpPr>
        <p:spPr bwMode="auto">
          <a:xfrm flipV="1">
            <a:off x="4114800" y="5943600"/>
            <a:ext cx="2057400" cy="685800"/>
          </a:xfrm>
          <a:prstGeom prst="wedgeRectCallout">
            <a:avLst>
              <a:gd name="adj1" fmla="val -71454"/>
              <a:gd name="adj2" fmla="val 44444"/>
            </a:avLst>
          </a:prstGeom>
          <a:solidFill>
            <a:schemeClr val="accent2"/>
          </a:solidFill>
          <a:ln w="9525">
            <a:noFill/>
            <a:miter lim="800000"/>
            <a:headEnd/>
            <a:tailEnd/>
          </a:ln>
          <a:effectLst/>
        </p:spPr>
        <p:txBody>
          <a:bodyPr rot="10800000" anchor="ctr">
            <a:prstTxWarp prst="textNoShape">
              <a:avLst/>
            </a:prstTxWarp>
          </a:bodyPr>
          <a:lstStyle/>
          <a:p>
            <a:r>
              <a:rPr lang="en-US" sz="2000" i="0">
                <a:effectLst>
                  <a:outerShdw blurRad="38100" dist="38100" dir="2700000" algn="tl">
                    <a:srgbClr val="FFFFFF"/>
                  </a:outerShdw>
                </a:effectLst>
              </a:rPr>
              <a:t>Union Carbide claims sabotage</a:t>
            </a:r>
          </a:p>
        </p:txBody>
      </p:sp>
    </p:spTree>
    <p:extLst>
      <p:ext uri="{BB962C8B-B14F-4D97-AF65-F5344CB8AC3E}">
        <p14:creationId xmlns:p14="http://schemas.microsoft.com/office/powerpoint/2010/main" val="33723030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BHOPAL DISASTER (dragged).pdf"/>
          <p:cNvPicPr>
            <a:picLocks noChangeAspect="1"/>
          </p:cNvPicPr>
          <p:nvPr/>
        </p:nvPicPr>
        <p:blipFill rotWithShape="1">
          <a:blip r:embed="rId3">
            <a:extLst>
              <a:ext uri="{28A0092B-C50C-407E-A947-70E740481C1C}">
                <a14:useLocalDpi xmlns:a14="http://schemas.microsoft.com/office/drawing/2010/main" val="0"/>
              </a:ext>
            </a:extLst>
          </a:blip>
          <a:srcRect l="6280" t="35512" r="6386" b="4140"/>
          <a:stretch/>
        </p:blipFill>
        <p:spPr>
          <a:xfrm>
            <a:off x="1718226" y="-186811"/>
            <a:ext cx="7440706" cy="6735539"/>
          </a:xfrm>
          <a:prstGeom prst="rect">
            <a:avLst/>
          </a:prstGeom>
        </p:spPr>
      </p:pic>
      <p:sp>
        <p:nvSpPr>
          <p:cNvPr id="7" name="Rectangle 6"/>
          <p:cNvSpPr/>
          <p:nvPr/>
        </p:nvSpPr>
        <p:spPr>
          <a:xfrm>
            <a:off x="0" y="1135529"/>
            <a:ext cx="1718226" cy="54131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tx2">
                    <a:lumMod val="75000"/>
                  </a:schemeClr>
                </a:solidFill>
              </a:rPr>
              <a:t>The Union Carbide plant was ringed by slums. </a:t>
            </a:r>
          </a:p>
          <a:p>
            <a:endParaRPr lang="en-US" dirty="0" smtClean="0">
              <a:solidFill>
                <a:schemeClr val="tx2">
                  <a:lumMod val="75000"/>
                </a:schemeClr>
              </a:solidFill>
            </a:endParaRPr>
          </a:p>
          <a:p>
            <a:r>
              <a:rPr lang="en-US" dirty="0" smtClean="0">
                <a:solidFill>
                  <a:schemeClr val="tx2">
                    <a:lumMod val="75000"/>
                  </a:schemeClr>
                </a:solidFill>
              </a:rPr>
              <a:t>People had no idea of the potential impacts of the chemicals</a:t>
            </a:r>
          </a:p>
          <a:p>
            <a:endParaRPr lang="en-US" dirty="0" smtClean="0">
              <a:solidFill>
                <a:schemeClr val="tx2">
                  <a:lumMod val="75000"/>
                </a:schemeClr>
              </a:solidFill>
            </a:endParaRPr>
          </a:p>
          <a:p>
            <a:r>
              <a:rPr lang="en-US" dirty="0" smtClean="0">
                <a:solidFill>
                  <a:schemeClr val="tx2">
                    <a:lumMod val="75000"/>
                  </a:schemeClr>
                </a:solidFill>
              </a:rPr>
              <a:t>Many nearby dwellers had low literacy and education</a:t>
            </a:r>
          </a:p>
          <a:p>
            <a:endParaRPr lang="en-US" dirty="0">
              <a:solidFill>
                <a:schemeClr val="tx2">
                  <a:lumMod val="75000"/>
                </a:schemeClr>
              </a:solidFill>
            </a:endParaRPr>
          </a:p>
          <a:p>
            <a:r>
              <a:rPr lang="en-US" dirty="0" smtClean="0">
                <a:solidFill>
                  <a:schemeClr val="tx2">
                    <a:lumMod val="75000"/>
                  </a:schemeClr>
                </a:solidFill>
              </a:rPr>
              <a:t>They lived here because they could</a:t>
            </a:r>
            <a:endParaRPr lang="en-US" dirty="0">
              <a:solidFill>
                <a:schemeClr val="tx2">
                  <a:lumMod val="75000"/>
                </a:schemeClr>
              </a:solidFill>
            </a:endParaRPr>
          </a:p>
        </p:txBody>
      </p:sp>
      <p:sp>
        <p:nvSpPr>
          <p:cNvPr id="10" name="Rectangle 9"/>
          <p:cNvSpPr/>
          <p:nvPr/>
        </p:nvSpPr>
        <p:spPr>
          <a:xfrm>
            <a:off x="5767294" y="0"/>
            <a:ext cx="926353" cy="5528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Curved Connector 11"/>
          <p:cNvCxnSpPr>
            <a:stCxn id="7" idx="0"/>
            <a:endCxn id="10" idx="1"/>
          </p:cNvCxnSpPr>
          <p:nvPr/>
        </p:nvCxnSpPr>
        <p:spPr>
          <a:xfrm rot="5400000" flipH="1" flipV="1">
            <a:off x="2883645" y="-1748119"/>
            <a:ext cx="859117" cy="4908181"/>
          </a:xfrm>
          <a:prstGeom prst="curvedConnector2">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9793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normAutofit fontScale="90000"/>
          </a:bodyPr>
          <a:lstStyle/>
          <a:p>
            <a:r>
              <a:rPr lang="en-US" sz="2700" i="1" dirty="0" smtClean="0"/>
              <a:t>Anthropocentric risks</a:t>
            </a:r>
            <a:br>
              <a:rPr lang="en-US" sz="2700" i="1" dirty="0" smtClean="0"/>
            </a:br>
            <a:r>
              <a:rPr lang="en-US" dirty="0" smtClean="0"/>
              <a:t>Bhopal’s “</a:t>
            </a:r>
            <a:r>
              <a:rPr lang="en-US" dirty="0"/>
              <a:t>Second Tragedy”</a:t>
            </a:r>
          </a:p>
        </p:txBody>
      </p:sp>
      <p:sp>
        <p:nvSpPr>
          <p:cNvPr id="297987" name="Rectangle 3"/>
          <p:cNvSpPr>
            <a:spLocks noGrp="1" noChangeArrowheads="1"/>
          </p:cNvSpPr>
          <p:nvPr>
            <p:ph type="body" idx="1"/>
          </p:nvPr>
        </p:nvSpPr>
        <p:spPr/>
        <p:txBody>
          <a:bodyPr/>
          <a:lstStyle/>
          <a:p>
            <a:pPr>
              <a:lnSpc>
                <a:spcPct val="90000"/>
              </a:lnSpc>
            </a:pPr>
            <a:r>
              <a:rPr lang="en-US" sz="2100"/>
              <a:t>16,000-20,000 people died, half a million injured</a:t>
            </a:r>
          </a:p>
          <a:p>
            <a:pPr>
              <a:lnSpc>
                <a:spcPct val="90000"/>
              </a:lnSpc>
            </a:pPr>
            <a:r>
              <a:rPr lang="en-US" sz="2100"/>
              <a:t>20,000 people still live near the abandoned plant</a:t>
            </a:r>
          </a:p>
          <a:p>
            <a:pPr>
              <a:lnSpc>
                <a:spcPct val="90000"/>
              </a:lnSpc>
            </a:pPr>
            <a:r>
              <a:rPr lang="en-US" sz="2100"/>
              <a:t>Drinking wells were poisoned by gas leak</a:t>
            </a:r>
          </a:p>
          <a:p>
            <a:pPr>
              <a:lnSpc>
                <a:spcPct val="90000"/>
              </a:lnSpc>
            </a:pPr>
            <a:r>
              <a:rPr lang="en-US" sz="2100"/>
              <a:t>Disability, birth defects, contaminated breast milk</a:t>
            </a:r>
          </a:p>
          <a:p>
            <a:pPr>
              <a:lnSpc>
                <a:spcPct val="90000"/>
              </a:lnSpc>
            </a:pPr>
            <a:r>
              <a:rPr lang="en-US" sz="2100"/>
              <a:t>Since 1984, over 140 civil actions in U.S.</a:t>
            </a:r>
          </a:p>
          <a:p>
            <a:pPr>
              <a:lnSpc>
                <a:spcPct val="90000"/>
              </a:lnSpc>
            </a:pPr>
            <a:r>
              <a:rPr lang="en-US" sz="2100"/>
              <a:t>1991 Indian Supreme Court reaffirms potential criminal liability of Union Carbide</a:t>
            </a:r>
          </a:p>
          <a:p>
            <a:pPr>
              <a:lnSpc>
                <a:spcPct val="90000"/>
              </a:lnSpc>
            </a:pPr>
            <a:r>
              <a:rPr lang="en-US" sz="2100"/>
              <a:t>Dow Chemical bought Union Carbide in 2001</a:t>
            </a:r>
          </a:p>
          <a:p>
            <a:pPr>
              <a:lnSpc>
                <a:spcPct val="90000"/>
              </a:lnSpc>
            </a:pPr>
            <a:r>
              <a:rPr lang="en-US" sz="2100"/>
              <a:t>2002 Madhya Pradesh states plan to approach Indian Supreme Court to force Dow to clean up toxic wastes</a:t>
            </a:r>
          </a:p>
          <a:p>
            <a:pPr>
              <a:lnSpc>
                <a:spcPct val="90000"/>
              </a:lnSpc>
            </a:pPr>
            <a:r>
              <a:rPr lang="en-US" sz="2100"/>
              <a:t>Cleanup may cost $500 million</a:t>
            </a:r>
          </a:p>
        </p:txBody>
      </p:sp>
    </p:spTree>
    <p:extLst>
      <p:ext uri="{BB962C8B-B14F-4D97-AF65-F5344CB8AC3E}">
        <p14:creationId xmlns:p14="http://schemas.microsoft.com/office/powerpoint/2010/main" val="2686781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normAutofit fontScale="90000"/>
          </a:bodyPr>
          <a:lstStyle/>
          <a:p>
            <a:r>
              <a:rPr lang="en-US" sz="2700" i="1" dirty="0" smtClean="0"/>
              <a:t>Anthropocentric risks</a:t>
            </a:r>
            <a:r>
              <a:rPr lang="en-US" sz="2700" i="1" dirty="0"/>
              <a:t/>
            </a:r>
            <a:br>
              <a:rPr lang="en-US" sz="2700" i="1" dirty="0"/>
            </a:br>
            <a:r>
              <a:rPr lang="en-US" dirty="0"/>
              <a:t>Dow: Lessons learned</a:t>
            </a:r>
          </a:p>
        </p:txBody>
      </p:sp>
      <p:sp>
        <p:nvSpPr>
          <p:cNvPr id="308227" name="Rectangle 3"/>
          <p:cNvSpPr>
            <a:spLocks noGrp="1" noChangeArrowheads="1"/>
          </p:cNvSpPr>
          <p:nvPr>
            <p:ph type="body" idx="1"/>
          </p:nvPr>
        </p:nvSpPr>
        <p:spPr/>
        <p:txBody>
          <a:bodyPr>
            <a:normAutofit lnSpcReduction="10000"/>
          </a:bodyPr>
          <a:lstStyle/>
          <a:p>
            <a:pPr>
              <a:lnSpc>
                <a:spcPct val="90000"/>
              </a:lnSpc>
            </a:pPr>
            <a:r>
              <a:rPr lang="en-US" dirty="0"/>
              <a:t>Bought Union Carbide after tragedy</a:t>
            </a:r>
          </a:p>
          <a:p>
            <a:pPr>
              <a:lnSpc>
                <a:spcPct val="90000"/>
              </a:lnSpc>
            </a:pPr>
            <a:r>
              <a:rPr lang="en-US" dirty="0"/>
              <a:t>Legal settlement in 1989 </a:t>
            </a:r>
          </a:p>
          <a:p>
            <a:pPr>
              <a:lnSpc>
                <a:spcPct val="90000"/>
              </a:lnSpc>
            </a:pPr>
            <a:r>
              <a:rPr lang="en-US" dirty="0"/>
              <a:t>No legal liability for Bhopal gas leak</a:t>
            </a:r>
          </a:p>
          <a:p>
            <a:pPr>
              <a:lnSpc>
                <a:spcPct val="90000"/>
              </a:lnSpc>
            </a:pPr>
            <a:r>
              <a:rPr lang="en-US" sz="2400" dirty="0" smtClean="0">
                <a:solidFill>
                  <a:schemeClr val="tx2">
                    <a:lumMod val="75000"/>
                  </a:schemeClr>
                </a:solidFill>
              </a:rPr>
              <a:t>Contingency </a:t>
            </a:r>
            <a:r>
              <a:rPr lang="en-US" sz="2400" dirty="0">
                <a:solidFill>
                  <a:schemeClr val="tx2">
                    <a:lumMod val="75000"/>
                  </a:schemeClr>
                </a:solidFill>
              </a:rPr>
              <a:t>plans for emergencies</a:t>
            </a:r>
          </a:p>
          <a:p>
            <a:pPr>
              <a:lnSpc>
                <a:spcPct val="90000"/>
              </a:lnSpc>
            </a:pPr>
            <a:r>
              <a:rPr lang="en-US" sz="2400" dirty="0">
                <a:solidFill>
                  <a:schemeClr val="tx2">
                    <a:lumMod val="75000"/>
                  </a:schemeClr>
                </a:solidFill>
              </a:rPr>
              <a:t>Health, safety &amp; environmental</a:t>
            </a:r>
            <a:r>
              <a:rPr lang="en-US" sz="2400" dirty="0" smtClean="0">
                <a:solidFill>
                  <a:schemeClr val="tx2">
                    <a:lumMod val="75000"/>
                  </a:schemeClr>
                </a:solidFill>
              </a:rPr>
              <a:t> management programs</a:t>
            </a:r>
            <a:endParaRPr lang="en-US" sz="2400" dirty="0">
              <a:solidFill>
                <a:schemeClr val="tx2">
                  <a:lumMod val="75000"/>
                </a:schemeClr>
              </a:solidFill>
            </a:endParaRPr>
          </a:p>
          <a:p>
            <a:pPr>
              <a:lnSpc>
                <a:spcPct val="90000"/>
              </a:lnSpc>
            </a:pPr>
            <a:r>
              <a:rPr lang="en-US" sz="2400" dirty="0">
                <a:solidFill>
                  <a:schemeClr val="tx2">
                    <a:lumMod val="75000"/>
                  </a:schemeClr>
                </a:solidFill>
              </a:rPr>
              <a:t>Public input in risk mgmt and acceptance</a:t>
            </a:r>
          </a:p>
          <a:p>
            <a:pPr>
              <a:lnSpc>
                <a:spcPct val="90000"/>
              </a:lnSpc>
            </a:pPr>
            <a:r>
              <a:rPr lang="en-US" sz="2400" dirty="0">
                <a:solidFill>
                  <a:schemeClr val="tx2">
                    <a:lumMod val="75000"/>
                  </a:schemeClr>
                </a:solidFill>
              </a:rPr>
              <a:t>Reducing inventories of hazardous chemicals</a:t>
            </a:r>
          </a:p>
          <a:p>
            <a:pPr>
              <a:lnSpc>
                <a:spcPct val="90000"/>
              </a:lnSpc>
            </a:pPr>
            <a:r>
              <a:rPr lang="en-US" sz="2400" dirty="0">
                <a:solidFill>
                  <a:schemeClr val="tx2">
                    <a:lumMod val="75000"/>
                  </a:schemeClr>
                </a:solidFill>
              </a:rPr>
              <a:t>Less hazardous chemicals in manufacturing</a:t>
            </a:r>
          </a:p>
          <a:p>
            <a:pPr>
              <a:lnSpc>
                <a:spcPct val="90000"/>
              </a:lnSpc>
            </a:pPr>
            <a:r>
              <a:rPr lang="en-US" sz="2400" dirty="0">
                <a:solidFill>
                  <a:schemeClr val="tx2">
                    <a:lumMod val="75000"/>
                  </a:schemeClr>
                </a:solidFill>
              </a:rPr>
              <a:t>Operations in remote areas and "green belts" </a:t>
            </a:r>
          </a:p>
          <a:p>
            <a:pPr>
              <a:lnSpc>
                <a:spcPct val="90000"/>
              </a:lnSpc>
            </a:pPr>
            <a:r>
              <a:rPr lang="en-US" sz="2400" dirty="0"/>
              <a:t>Methods to assess and reduce impacts</a:t>
            </a:r>
          </a:p>
          <a:p>
            <a:pPr>
              <a:lnSpc>
                <a:spcPct val="90000"/>
              </a:lnSpc>
            </a:pPr>
            <a:r>
              <a:rPr lang="en-US" sz="2400" dirty="0" smtClean="0"/>
              <a:t>Evaluate </a:t>
            </a:r>
            <a:r>
              <a:rPr lang="en-US" sz="2400" dirty="0"/>
              <a:t>measures to reduce</a:t>
            </a:r>
            <a:r>
              <a:rPr lang="en-US" sz="2400" dirty="0" smtClean="0"/>
              <a:t> seriousness </a:t>
            </a:r>
            <a:r>
              <a:rPr lang="en-US" sz="2400" dirty="0"/>
              <a:t>of an accident</a:t>
            </a:r>
            <a:endParaRPr lang="en-US" sz="2400" dirty="0" smtClean="0"/>
          </a:p>
          <a:p>
            <a:pPr>
              <a:lnSpc>
                <a:spcPct val="90000"/>
              </a:lnSpc>
            </a:pPr>
            <a:r>
              <a:rPr lang="en-US" sz="2400" dirty="0" smtClean="0"/>
              <a:t>Maintaining the integrity of safety systems</a:t>
            </a:r>
          </a:p>
          <a:p>
            <a:pPr>
              <a:lnSpc>
                <a:spcPct val="90000"/>
              </a:lnSpc>
            </a:pPr>
            <a:r>
              <a:rPr lang="en-US" sz="2400" dirty="0" smtClean="0"/>
              <a:t>2015 Sustainability Goals </a:t>
            </a:r>
            <a:r>
              <a:rPr lang="en-US" sz="2400" dirty="0" smtClean="0">
                <a:hlinkClick r:id="rId3"/>
              </a:rPr>
              <a:t>established in 2006</a:t>
            </a:r>
            <a:endParaRPr lang="en-US" sz="2400" dirty="0"/>
          </a:p>
        </p:txBody>
      </p:sp>
    </p:spTree>
    <p:extLst>
      <p:ext uri="{BB962C8B-B14F-4D97-AF65-F5344CB8AC3E}">
        <p14:creationId xmlns:p14="http://schemas.microsoft.com/office/powerpoint/2010/main" val="2940696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Risk and vulnerability</a:t>
            </a:r>
          </a:p>
          <a:p>
            <a:pPr lvl="1"/>
            <a:r>
              <a:rPr lang="en-US" dirty="0" smtClean="0"/>
              <a:t>Slum ecology</a:t>
            </a:r>
          </a:p>
          <a:p>
            <a:pPr lvl="1"/>
            <a:r>
              <a:rPr lang="en-US" dirty="0" smtClean="0"/>
              <a:t>Ebola case study and analysis</a:t>
            </a:r>
          </a:p>
          <a:p>
            <a:pPr lvl="1"/>
            <a:r>
              <a:rPr lang="en-US" dirty="0" smtClean="0"/>
              <a:t>Poverty; vulnerability</a:t>
            </a:r>
            <a:r>
              <a:rPr lang="en-US" dirty="0"/>
              <a:t>;</a:t>
            </a:r>
            <a:r>
              <a:rPr lang="en-US" dirty="0" smtClean="0"/>
              <a:t> hazards</a:t>
            </a:r>
          </a:p>
          <a:p>
            <a:r>
              <a:rPr lang="en-US" dirty="0" smtClean="0"/>
              <a:t>Anthropocentric risks</a:t>
            </a:r>
          </a:p>
          <a:p>
            <a:pPr lvl="1"/>
            <a:r>
              <a:rPr lang="en-US" dirty="0" smtClean="0"/>
              <a:t>Industrial activity</a:t>
            </a:r>
          </a:p>
          <a:p>
            <a:pPr lvl="1"/>
            <a:r>
              <a:rPr lang="en-US" dirty="0" smtClean="0"/>
              <a:t>Crime and violence</a:t>
            </a:r>
          </a:p>
          <a:p>
            <a:r>
              <a:rPr lang="en-US" dirty="0" smtClean="0"/>
              <a:t>Disasters and urban development</a:t>
            </a:r>
          </a:p>
          <a:p>
            <a:pPr lvl="1"/>
            <a:r>
              <a:rPr lang="en-US" dirty="0" smtClean="0"/>
              <a:t>Bull-</a:t>
            </a:r>
            <a:r>
              <a:rPr lang="en-US" dirty="0" err="1" smtClean="0"/>
              <a:t>Kamanga</a:t>
            </a:r>
            <a:r>
              <a:rPr lang="en-US" dirty="0" smtClean="0"/>
              <a:t> et al 2003</a:t>
            </a:r>
          </a:p>
          <a:p>
            <a:r>
              <a:rPr lang="en-US" dirty="0" smtClean="0"/>
              <a:t>Summary and questions</a:t>
            </a:r>
            <a:endParaRPr lang="en-US" dirty="0"/>
          </a:p>
        </p:txBody>
      </p:sp>
    </p:spTree>
    <p:extLst>
      <p:ext uri="{BB962C8B-B14F-4D97-AF65-F5344CB8AC3E}">
        <p14:creationId xmlns:p14="http://schemas.microsoft.com/office/powerpoint/2010/main" val="2363985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smtClean="0"/>
              <a:t>Anthropogenic risks</a:t>
            </a:r>
            <a:br>
              <a:rPr lang="en-US" sz="2700" i="1" dirty="0" smtClean="0"/>
            </a:br>
            <a:r>
              <a:rPr lang="en-US" dirty="0" smtClean="0"/>
              <a:t>Modern Bhopal</a:t>
            </a:r>
            <a:endParaRPr lang="en-US" dirty="0"/>
          </a:p>
        </p:txBody>
      </p:sp>
      <p:sp>
        <p:nvSpPr>
          <p:cNvPr id="3" name="Content Placeholder 2"/>
          <p:cNvSpPr>
            <a:spLocks noGrp="1"/>
          </p:cNvSpPr>
          <p:nvPr>
            <p:ph idx="1"/>
          </p:nvPr>
        </p:nvSpPr>
        <p:spPr/>
        <p:txBody>
          <a:bodyPr/>
          <a:lstStyle/>
          <a:p>
            <a:r>
              <a:rPr lang="en-US" dirty="0" smtClean="0"/>
              <a:t>Urban capital of Madhya Pradesh state</a:t>
            </a:r>
          </a:p>
          <a:p>
            <a:r>
              <a:rPr lang="en-US" dirty="0" smtClean="0"/>
              <a:t>MP formed in 1956</a:t>
            </a:r>
            <a:r>
              <a:rPr lang="en-US" dirty="0"/>
              <a:t>;</a:t>
            </a:r>
            <a:r>
              <a:rPr lang="en-US" dirty="0" smtClean="0"/>
              <a:t> most populous state</a:t>
            </a:r>
          </a:p>
          <a:p>
            <a:r>
              <a:rPr lang="en-US" dirty="0" smtClean="0"/>
              <a:t>Bhopal, City of Lakes at </a:t>
            </a:r>
            <a:r>
              <a:rPr lang="en-US" dirty="0" smtClean="0">
                <a:hlinkClick r:id="rId3"/>
              </a:rPr>
              <a:t>http</a:t>
            </a:r>
            <a:r>
              <a:rPr lang="en-US" dirty="0">
                <a:hlinkClick r:id="rId3"/>
              </a:rPr>
              <a:t>://bhopal.nic.in/default2.</a:t>
            </a:r>
            <a:r>
              <a:rPr lang="en-US" dirty="0" smtClean="0">
                <a:hlinkClick r:id="rId3"/>
              </a:rPr>
              <a:t>htm</a:t>
            </a:r>
            <a:endParaRPr lang="en-US" dirty="0" smtClean="0"/>
          </a:p>
          <a:p>
            <a:r>
              <a:rPr lang="en-US" dirty="0"/>
              <a:t>Founded by Muslim women </a:t>
            </a:r>
            <a:r>
              <a:rPr lang="en-US" dirty="0" smtClean="0"/>
              <a:t>rulers </a:t>
            </a:r>
            <a:r>
              <a:rPr lang="en-US" dirty="0"/>
              <a:t>from 1819 to </a:t>
            </a:r>
            <a:r>
              <a:rPr lang="en-US" dirty="0" smtClean="0"/>
              <a:t>1926</a:t>
            </a:r>
          </a:p>
          <a:p>
            <a:r>
              <a:rPr lang="en-US" dirty="0" smtClean="0"/>
              <a:t>1.8 </a:t>
            </a:r>
            <a:r>
              <a:rPr lang="en-US" dirty="0" err="1" smtClean="0"/>
              <a:t>mln</a:t>
            </a:r>
            <a:r>
              <a:rPr lang="en-US" dirty="0" smtClean="0"/>
              <a:t> population (census 2011)</a:t>
            </a:r>
          </a:p>
          <a:p>
            <a:r>
              <a:rPr lang="en-US" dirty="0" smtClean="0"/>
              <a:t>Est. 28-32% population of Madhya Pradesh live in slums</a:t>
            </a:r>
          </a:p>
          <a:p>
            <a:r>
              <a:rPr lang="en-US" dirty="0" smtClean="0"/>
              <a:t>Economic and infrastructure development focused on newer parts of the city</a:t>
            </a:r>
          </a:p>
          <a:p>
            <a:r>
              <a:rPr lang="en-US" dirty="0" smtClean="0"/>
              <a:t>Some 40% of residents considered below poverty line</a:t>
            </a:r>
          </a:p>
          <a:p>
            <a:r>
              <a:rPr lang="en-US" dirty="0" smtClean="0"/>
              <a:t>Urban poverty is normal in MP</a:t>
            </a:r>
          </a:p>
          <a:p>
            <a:endParaRPr lang="en-US" dirty="0"/>
          </a:p>
        </p:txBody>
      </p:sp>
      <p:pic>
        <p:nvPicPr>
          <p:cNvPr id="4" name="Picture 4" descr="BhopalIndia"/>
          <p:cNvPicPr>
            <a:picLocks noChangeAspect="1" noChangeArrowheads="1"/>
          </p:cNvPicPr>
          <p:nvPr/>
        </p:nvPicPr>
        <p:blipFill>
          <a:blip r:embed="rId4"/>
          <a:srcRect/>
          <a:stretch>
            <a:fillRect/>
          </a:stretch>
        </p:blipFill>
        <p:spPr bwMode="auto">
          <a:xfrm>
            <a:off x="6215358" y="-8851"/>
            <a:ext cx="2486562" cy="2548726"/>
          </a:xfrm>
          <a:prstGeom prst="rect">
            <a:avLst/>
          </a:prstGeom>
          <a:noFill/>
        </p:spPr>
      </p:pic>
    </p:spTree>
    <p:extLst>
      <p:ext uri="{BB962C8B-B14F-4D97-AF65-F5344CB8AC3E}">
        <p14:creationId xmlns:p14="http://schemas.microsoft.com/office/powerpoint/2010/main" val="1766836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066800"/>
          </a:xfrm>
        </p:spPr>
        <p:txBody>
          <a:bodyPr>
            <a:noAutofit/>
          </a:bodyPr>
          <a:lstStyle/>
          <a:p>
            <a:pPr algn="l"/>
            <a:r>
              <a:rPr lang="en-US" sz="2800" b="1" dirty="0" smtClean="0"/>
              <a:t>Number of Statutory and Slum reported towns with type wise slum Population in MP and EAG States, Census 2011</a:t>
            </a:r>
            <a:endParaRPr lang="en-US" sz="2800" b="1" dirty="0"/>
          </a:p>
        </p:txBody>
      </p:sp>
      <p:sp>
        <p:nvSpPr>
          <p:cNvPr id="3" name="Content Placeholder 2"/>
          <p:cNvSpPr>
            <a:spLocks noGrp="1"/>
          </p:cNvSpPr>
          <p:nvPr>
            <p:ph idx="1"/>
          </p:nvPr>
        </p:nvSpPr>
        <p:spPr>
          <a:xfrm>
            <a:off x="381000" y="1371600"/>
            <a:ext cx="8229600" cy="5059363"/>
          </a:xfrm>
        </p:spPr>
        <p:txBody>
          <a:bodyPr>
            <a:normAutofit/>
          </a:bodyPr>
          <a:lstStyle/>
          <a:p>
            <a:pPr marL="514350" indent="-514350" algn="just">
              <a:spcAft>
                <a:spcPts val="600"/>
              </a:spcAft>
              <a:buNone/>
            </a:pPr>
            <a:endParaRPr lang="en-US" sz="2400" b="1" i="1" dirty="0" smtClean="0"/>
          </a:p>
          <a:p>
            <a:pPr marL="514350" indent="-514350" algn="just">
              <a:spcAft>
                <a:spcPts val="600"/>
              </a:spcAft>
              <a:buNone/>
            </a:pPr>
            <a:r>
              <a:rPr lang="en-US" sz="2400" b="1" i="1" dirty="0" smtClean="0"/>
              <a:t> </a:t>
            </a:r>
            <a:endParaRPr lang="en-US" sz="2400" b="1" i="1" dirty="0"/>
          </a:p>
        </p:txBody>
      </p:sp>
      <p:graphicFrame>
        <p:nvGraphicFramePr>
          <p:cNvPr id="4" name="Table 3"/>
          <p:cNvGraphicFramePr>
            <a:graphicFrameLocks noGrp="1"/>
          </p:cNvGraphicFramePr>
          <p:nvPr/>
        </p:nvGraphicFramePr>
        <p:xfrm>
          <a:off x="228600" y="1219201"/>
          <a:ext cx="8686800" cy="4953002"/>
        </p:xfrm>
        <a:graphic>
          <a:graphicData uri="http://schemas.openxmlformats.org/drawingml/2006/table">
            <a:tbl>
              <a:tblPr firstRow="1" firstCol="1" bandRow="1">
                <a:tableStyleId>{69CF1AB2-1976-4502-BF36-3FF5EA218861}</a:tableStyleId>
              </a:tblPr>
              <a:tblGrid>
                <a:gridCol w="1974274"/>
                <a:gridCol w="997526"/>
                <a:gridCol w="976746"/>
                <a:gridCol w="1263534"/>
                <a:gridCol w="1184564"/>
                <a:gridCol w="1147156"/>
                <a:gridCol w="1143000"/>
              </a:tblGrid>
              <a:tr h="307845">
                <a:tc rowSpan="2">
                  <a:txBody>
                    <a:bodyPr/>
                    <a:lstStyle/>
                    <a:p>
                      <a:pPr marL="91440" lvl="0" algn="ctr" fontAlgn="b">
                        <a:spcBef>
                          <a:spcPts val="600"/>
                        </a:spcBef>
                      </a:pPr>
                      <a:r>
                        <a:rPr lang="en-US" sz="1600" u="none" strike="noStrike" dirty="0" smtClean="0">
                          <a:solidFill>
                            <a:schemeClr val="tx1"/>
                          </a:solidFill>
                        </a:rPr>
                        <a:t>Name of State/Union territory </a:t>
                      </a:r>
                      <a:endParaRPr lang="en-US" sz="1600" b="1" i="0" u="none" strike="noStrike" dirty="0">
                        <a:solidFill>
                          <a:schemeClr val="tx1"/>
                        </a:solidFill>
                        <a:latin typeface="Calibri"/>
                      </a:endParaRPr>
                    </a:p>
                  </a:txBody>
                  <a:tcPr marL="9525" marR="9525" marT="9525" marB="0" anchor="ctr">
                    <a:solidFill>
                      <a:schemeClr val="bg2">
                        <a:lumMod val="60000"/>
                        <a:lumOff val="40000"/>
                      </a:schemeClr>
                    </a:solidFill>
                  </a:tcPr>
                </a:tc>
                <a:tc gridSpan="2">
                  <a:txBody>
                    <a:bodyPr/>
                    <a:lstStyle/>
                    <a:p>
                      <a:pPr algn="ctr" fontAlgn="b"/>
                      <a:r>
                        <a:rPr lang="en-US" sz="1600" u="none" strike="noStrike" dirty="0">
                          <a:solidFill>
                            <a:schemeClr val="tx1"/>
                          </a:solidFill>
                        </a:rPr>
                        <a:t>Towns</a:t>
                      </a:r>
                      <a:endParaRPr lang="en-US" sz="1600" b="0" i="0" u="none" strike="noStrike" dirty="0">
                        <a:solidFill>
                          <a:schemeClr val="tx1"/>
                        </a:solidFill>
                        <a:latin typeface="Calibri"/>
                      </a:endParaRPr>
                    </a:p>
                  </a:txBody>
                  <a:tcPr marL="9525" marR="9525" marT="9525" marB="0" anchor="ctr">
                    <a:solidFill>
                      <a:schemeClr val="bg2">
                        <a:lumMod val="60000"/>
                        <a:lumOff val="40000"/>
                      </a:schemeClr>
                    </a:solidFill>
                  </a:tcPr>
                </a:tc>
                <a:tc hMerge="1">
                  <a:txBody>
                    <a:bodyPr/>
                    <a:lstStyle/>
                    <a:p>
                      <a:endParaRPr lang="en-US"/>
                    </a:p>
                  </a:txBody>
                  <a:tcPr/>
                </a:tc>
                <a:tc gridSpan="4">
                  <a:txBody>
                    <a:bodyPr/>
                    <a:lstStyle/>
                    <a:p>
                      <a:pPr algn="ctr" fontAlgn="b"/>
                      <a:r>
                        <a:rPr lang="en-US" sz="1600" u="none" strike="noStrike" dirty="0">
                          <a:solidFill>
                            <a:schemeClr val="tx1"/>
                          </a:solidFill>
                        </a:rPr>
                        <a:t>Type wise Slum Population</a:t>
                      </a:r>
                      <a:endParaRPr lang="en-US" sz="1600" b="0" i="0" u="none" strike="noStrike" dirty="0">
                        <a:solidFill>
                          <a:schemeClr val="tx1"/>
                        </a:solidFill>
                        <a:latin typeface="Calibri"/>
                      </a:endParaRPr>
                    </a:p>
                  </a:txBody>
                  <a:tcPr marL="9525" marR="9525" marT="9525" marB="0" anchor="ctr">
                    <a:solidFill>
                      <a:schemeClr val="bg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72893">
                <a:tc vMerge="1">
                  <a:txBody>
                    <a:bodyPr/>
                    <a:lstStyle/>
                    <a:p>
                      <a:endParaRPr lang="en-US"/>
                    </a:p>
                  </a:txBody>
                  <a:tcPr/>
                </a:tc>
                <a:tc>
                  <a:txBody>
                    <a:bodyPr/>
                    <a:lstStyle/>
                    <a:p>
                      <a:pPr algn="ctr" fontAlgn="b"/>
                      <a:r>
                        <a:rPr lang="en-US" sz="1600" b="1" u="none" strike="noStrike" dirty="0">
                          <a:solidFill>
                            <a:schemeClr val="tx1"/>
                          </a:solidFill>
                        </a:rPr>
                        <a:t>Statutory towns</a:t>
                      </a:r>
                      <a:endParaRPr lang="en-US" sz="1600" b="1" i="0" u="none" strike="noStrike" dirty="0">
                        <a:solidFill>
                          <a:schemeClr val="tx1"/>
                        </a:solidFill>
                        <a:latin typeface="Calibri"/>
                      </a:endParaRPr>
                    </a:p>
                  </a:txBody>
                  <a:tcPr marL="9525" marR="9525" marT="9525" marB="0" anchor="ctr">
                    <a:solidFill>
                      <a:schemeClr val="bg2">
                        <a:lumMod val="60000"/>
                        <a:lumOff val="40000"/>
                      </a:schemeClr>
                    </a:solidFill>
                  </a:tcPr>
                </a:tc>
                <a:tc>
                  <a:txBody>
                    <a:bodyPr/>
                    <a:lstStyle/>
                    <a:p>
                      <a:pPr algn="ctr" fontAlgn="b"/>
                      <a:r>
                        <a:rPr lang="en-US" sz="1600" b="1" u="none" strike="noStrike" dirty="0">
                          <a:solidFill>
                            <a:schemeClr val="tx1"/>
                          </a:solidFill>
                        </a:rPr>
                        <a:t>Slum reported towns</a:t>
                      </a:r>
                      <a:endParaRPr lang="en-US" sz="1600" b="1" i="0" u="none" strike="noStrike" dirty="0">
                        <a:solidFill>
                          <a:schemeClr val="tx1"/>
                        </a:solidFill>
                        <a:latin typeface="Calibri"/>
                      </a:endParaRPr>
                    </a:p>
                  </a:txBody>
                  <a:tcPr marL="9525" marR="9525" marT="9525" marB="0" anchor="ctr">
                    <a:solidFill>
                      <a:schemeClr val="bg2">
                        <a:lumMod val="60000"/>
                        <a:lumOff val="40000"/>
                      </a:schemeClr>
                    </a:solidFill>
                  </a:tcPr>
                </a:tc>
                <a:tc>
                  <a:txBody>
                    <a:bodyPr/>
                    <a:lstStyle/>
                    <a:p>
                      <a:pPr algn="ctr" fontAlgn="b"/>
                      <a:r>
                        <a:rPr lang="en-US" sz="1600" b="1" u="none" strike="noStrike" dirty="0" smtClean="0">
                          <a:solidFill>
                            <a:schemeClr val="tx1"/>
                          </a:solidFill>
                        </a:rPr>
                        <a:t>Total</a:t>
                      </a:r>
                      <a:r>
                        <a:rPr lang="en-US" sz="1600" b="1" u="none" strike="noStrike" baseline="0" dirty="0" smtClean="0">
                          <a:solidFill>
                            <a:schemeClr val="tx1"/>
                          </a:solidFill>
                        </a:rPr>
                        <a:t> Population</a:t>
                      </a:r>
                      <a:endParaRPr lang="en-US" sz="1600" b="1" i="0" u="none" strike="noStrike" dirty="0">
                        <a:solidFill>
                          <a:schemeClr val="tx1"/>
                        </a:solidFill>
                        <a:latin typeface="Calibri"/>
                      </a:endParaRPr>
                    </a:p>
                  </a:txBody>
                  <a:tcPr marL="9525" marR="9525" marT="9525" marB="0" anchor="ctr">
                    <a:solidFill>
                      <a:schemeClr val="bg2">
                        <a:lumMod val="60000"/>
                        <a:lumOff val="40000"/>
                      </a:schemeClr>
                    </a:solidFill>
                  </a:tcPr>
                </a:tc>
                <a:tc>
                  <a:txBody>
                    <a:bodyPr/>
                    <a:lstStyle/>
                    <a:p>
                      <a:pPr algn="ctr" fontAlgn="b"/>
                      <a:r>
                        <a:rPr lang="en-US" sz="1600" b="1" u="none" strike="noStrike" dirty="0" smtClean="0">
                          <a:solidFill>
                            <a:schemeClr val="tx1"/>
                          </a:solidFill>
                        </a:rPr>
                        <a:t>Notified</a:t>
                      </a:r>
                    </a:p>
                    <a:p>
                      <a:pPr algn="ctr" fontAlgn="b"/>
                      <a:r>
                        <a:rPr lang="en-US" sz="1600" b="1" u="none" strike="noStrike" dirty="0" smtClean="0">
                          <a:solidFill>
                            <a:schemeClr val="tx1"/>
                          </a:solidFill>
                        </a:rPr>
                        <a:t> Slums</a:t>
                      </a:r>
                      <a:endParaRPr lang="en-US" sz="1600" b="1" i="0" u="none" strike="noStrike" dirty="0">
                        <a:solidFill>
                          <a:schemeClr val="tx1"/>
                        </a:solidFill>
                        <a:latin typeface="Calibri"/>
                      </a:endParaRPr>
                    </a:p>
                  </a:txBody>
                  <a:tcPr marL="9525" marR="9525" marT="9525" marB="0" anchor="ctr">
                    <a:solidFill>
                      <a:schemeClr val="bg2">
                        <a:lumMod val="60000"/>
                        <a:lumOff val="40000"/>
                      </a:schemeClr>
                    </a:solidFill>
                  </a:tcPr>
                </a:tc>
                <a:tc>
                  <a:txBody>
                    <a:bodyPr/>
                    <a:lstStyle/>
                    <a:p>
                      <a:pPr algn="ctr" fontAlgn="b"/>
                      <a:r>
                        <a:rPr lang="en-US" sz="1600" b="1" u="none" strike="noStrike" dirty="0" smtClean="0">
                          <a:solidFill>
                            <a:schemeClr val="tx1"/>
                          </a:solidFill>
                        </a:rPr>
                        <a:t>Recognized Slums</a:t>
                      </a:r>
                      <a:endParaRPr lang="en-US" sz="1600" b="1" i="0" u="none" strike="noStrike" dirty="0">
                        <a:solidFill>
                          <a:schemeClr val="tx1"/>
                        </a:solidFill>
                        <a:latin typeface="Calibri"/>
                      </a:endParaRPr>
                    </a:p>
                  </a:txBody>
                  <a:tcPr marL="9525" marR="9525" marT="9525" marB="0" anchor="ctr">
                    <a:solidFill>
                      <a:schemeClr val="bg2">
                        <a:lumMod val="60000"/>
                        <a:lumOff val="40000"/>
                      </a:schemeClr>
                    </a:solidFill>
                  </a:tcPr>
                </a:tc>
                <a:tc>
                  <a:txBody>
                    <a:bodyPr/>
                    <a:lstStyle/>
                    <a:p>
                      <a:pPr algn="ctr" fontAlgn="b"/>
                      <a:r>
                        <a:rPr lang="en-US" sz="1600" b="1" u="none" strike="noStrike" dirty="0" smtClean="0">
                          <a:solidFill>
                            <a:schemeClr val="tx1"/>
                          </a:solidFill>
                        </a:rPr>
                        <a:t>Identified Slums</a:t>
                      </a:r>
                      <a:endParaRPr lang="en-US" sz="1600" b="1" i="0" u="none" strike="noStrike" dirty="0">
                        <a:solidFill>
                          <a:schemeClr val="tx1"/>
                        </a:solidFill>
                        <a:latin typeface="Calibri"/>
                      </a:endParaRPr>
                    </a:p>
                  </a:txBody>
                  <a:tcPr marL="9525" marR="9525" marT="9525" marB="0" anchor="ctr">
                    <a:solidFill>
                      <a:schemeClr val="bg2">
                        <a:lumMod val="60000"/>
                        <a:lumOff val="40000"/>
                      </a:schemeClr>
                    </a:solidFill>
                  </a:tcPr>
                </a:tc>
              </a:tr>
              <a:tr h="415533">
                <a:tc>
                  <a:txBody>
                    <a:bodyPr/>
                    <a:lstStyle/>
                    <a:p>
                      <a:pPr algn="l" fontAlgn="b"/>
                      <a:r>
                        <a:rPr lang="en-US" sz="1600" u="none" strike="noStrike" dirty="0" smtClean="0"/>
                        <a:t>INDIA</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4041</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2613</a:t>
                      </a:r>
                      <a:endParaRPr lang="en-US" sz="1600" b="1" i="0" u="none" strike="noStrike" dirty="0">
                        <a:solidFill>
                          <a:srgbClr val="000000"/>
                        </a:solidFill>
                        <a:latin typeface="Calibri"/>
                      </a:endParaRPr>
                    </a:p>
                  </a:txBody>
                  <a:tcPr marL="9525" marR="9525" marT="9525" marB="0" anchor="ctr"/>
                </a:tc>
                <a:tc>
                  <a:txBody>
                    <a:bodyPr/>
                    <a:lstStyle/>
                    <a:p>
                      <a:pPr algn="ctr" rtl="0" fontAlgn="b"/>
                      <a:r>
                        <a:rPr lang="en-IN" sz="1600" b="1" i="0" u="none" strike="noStrike" dirty="0">
                          <a:solidFill>
                            <a:srgbClr val="000000"/>
                          </a:solidFill>
                          <a:latin typeface="Calibri"/>
                        </a:rPr>
                        <a:t>  6,54,94,604 </a:t>
                      </a:r>
                    </a:p>
                  </a:txBody>
                  <a:tcPr marL="9525" marR="9525" marT="9525" marB="0" anchor="ctr"/>
                </a:tc>
                <a:tc>
                  <a:txBody>
                    <a:bodyPr/>
                    <a:lstStyle/>
                    <a:p>
                      <a:pPr algn="ctr" rtl="0" fontAlgn="b"/>
                      <a:r>
                        <a:rPr lang="en-IN" sz="1600" b="1" i="0" u="none" strike="noStrike" dirty="0">
                          <a:solidFill>
                            <a:srgbClr val="000000"/>
                          </a:solidFill>
                          <a:latin typeface="Calibri"/>
                        </a:rPr>
                        <a:t>  2,25,35,133 </a:t>
                      </a:r>
                    </a:p>
                  </a:txBody>
                  <a:tcPr marL="9525" marR="9525" marT="9525" marB="0" anchor="ctr"/>
                </a:tc>
                <a:tc>
                  <a:txBody>
                    <a:bodyPr/>
                    <a:lstStyle/>
                    <a:p>
                      <a:pPr algn="ctr" rtl="0" fontAlgn="b"/>
                      <a:r>
                        <a:rPr lang="en-IN" sz="1600" b="1" i="0" u="none" strike="noStrike" dirty="0">
                          <a:solidFill>
                            <a:srgbClr val="000000"/>
                          </a:solidFill>
                          <a:latin typeface="Calibri"/>
                        </a:rPr>
                        <a:t>  2,01,31,336 </a:t>
                      </a:r>
                    </a:p>
                  </a:txBody>
                  <a:tcPr marL="9525" marR="9525" marT="9525" marB="0" anchor="ctr"/>
                </a:tc>
                <a:tc>
                  <a:txBody>
                    <a:bodyPr/>
                    <a:lstStyle/>
                    <a:p>
                      <a:pPr algn="ctr" rtl="0" fontAlgn="b"/>
                      <a:r>
                        <a:rPr lang="en-IN" sz="1600" b="1" i="0" u="none" strike="noStrike" dirty="0">
                          <a:solidFill>
                            <a:srgbClr val="000000"/>
                          </a:solidFill>
                          <a:latin typeface="Calibri"/>
                        </a:rPr>
                        <a:t>  2,28,28,135 </a:t>
                      </a:r>
                    </a:p>
                  </a:txBody>
                  <a:tcPr marL="9525" marR="9525" marT="9525" marB="0" anchor="ctr"/>
                </a:tc>
              </a:tr>
              <a:tr h="415533">
                <a:tc>
                  <a:txBody>
                    <a:bodyPr/>
                    <a:lstStyle/>
                    <a:p>
                      <a:pPr algn="l" fontAlgn="b"/>
                      <a:r>
                        <a:rPr lang="en-US" sz="1800" u="none" strike="noStrike" dirty="0">
                          <a:solidFill>
                            <a:srgbClr val="7030A0"/>
                          </a:solidFill>
                        </a:rPr>
                        <a:t>MADHYA PRADESH</a:t>
                      </a:r>
                      <a:endParaRPr lang="en-US" sz="1800" b="1" i="0" u="none" strike="noStrike" dirty="0">
                        <a:solidFill>
                          <a:srgbClr val="7030A0"/>
                        </a:solidFill>
                        <a:latin typeface="Calibri"/>
                      </a:endParaRPr>
                    </a:p>
                  </a:txBody>
                  <a:tcPr marL="9525" marR="9525" marT="9525" marB="0" anchor="ctr"/>
                </a:tc>
                <a:tc>
                  <a:txBody>
                    <a:bodyPr/>
                    <a:lstStyle/>
                    <a:p>
                      <a:pPr algn="ctr" fontAlgn="b"/>
                      <a:r>
                        <a:rPr lang="en-US" sz="1800" b="1" u="none" strike="noStrike" dirty="0">
                          <a:solidFill>
                            <a:srgbClr val="7030A0"/>
                          </a:solidFill>
                        </a:rPr>
                        <a:t>364</a:t>
                      </a:r>
                      <a:endParaRPr lang="en-US" sz="1800" b="1" i="0" u="none" strike="noStrike" dirty="0">
                        <a:solidFill>
                          <a:srgbClr val="7030A0"/>
                        </a:solidFill>
                        <a:latin typeface="Calibri"/>
                      </a:endParaRPr>
                    </a:p>
                  </a:txBody>
                  <a:tcPr marL="9525" marR="9525" marT="9525" marB="0" anchor="ctr"/>
                </a:tc>
                <a:tc>
                  <a:txBody>
                    <a:bodyPr/>
                    <a:lstStyle/>
                    <a:p>
                      <a:pPr algn="ctr" fontAlgn="b"/>
                      <a:r>
                        <a:rPr lang="en-US" sz="1800" b="1" u="none" strike="noStrike" dirty="0">
                          <a:solidFill>
                            <a:srgbClr val="7030A0"/>
                          </a:solidFill>
                        </a:rPr>
                        <a:t>303</a:t>
                      </a:r>
                      <a:endParaRPr lang="en-US" sz="1800" b="1" i="0" u="none" strike="noStrike" dirty="0">
                        <a:solidFill>
                          <a:srgbClr val="7030A0"/>
                        </a:solidFill>
                        <a:latin typeface="Calibri"/>
                      </a:endParaRPr>
                    </a:p>
                  </a:txBody>
                  <a:tcPr marL="9525" marR="9525" marT="9525" marB="0" anchor="ctr"/>
                </a:tc>
                <a:tc>
                  <a:txBody>
                    <a:bodyPr/>
                    <a:lstStyle/>
                    <a:p>
                      <a:pPr algn="ctr" rtl="0" fontAlgn="b"/>
                      <a:r>
                        <a:rPr lang="en-IN" sz="1800" b="1" i="0" u="none" strike="noStrike" dirty="0">
                          <a:solidFill>
                            <a:srgbClr val="7030A0"/>
                          </a:solidFill>
                          <a:latin typeface="Calibri"/>
                        </a:rPr>
                        <a:t> 56,88,993 </a:t>
                      </a:r>
                    </a:p>
                  </a:txBody>
                  <a:tcPr marL="9525" marR="9525" marT="9525" marB="0" anchor="ctr"/>
                </a:tc>
                <a:tc>
                  <a:txBody>
                    <a:bodyPr/>
                    <a:lstStyle/>
                    <a:p>
                      <a:pPr algn="ctr" rtl="0" fontAlgn="b"/>
                      <a:r>
                        <a:rPr lang="en-IN" sz="1800" b="1" i="0" u="none" strike="noStrike" dirty="0">
                          <a:solidFill>
                            <a:srgbClr val="7030A0"/>
                          </a:solidFill>
                          <a:latin typeface="Calibri"/>
                        </a:rPr>
                        <a:t> 19,00,942 </a:t>
                      </a:r>
                    </a:p>
                  </a:txBody>
                  <a:tcPr marL="9525" marR="9525" marT="9525" marB="0" anchor="ctr"/>
                </a:tc>
                <a:tc>
                  <a:txBody>
                    <a:bodyPr/>
                    <a:lstStyle/>
                    <a:p>
                      <a:pPr algn="ctr" rtl="0" fontAlgn="b"/>
                      <a:r>
                        <a:rPr lang="en-IN" sz="1800" b="1" i="0" u="none" strike="noStrike" dirty="0">
                          <a:solidFill>
                            <a:srgbClr val="7030A0"/>
                          </a:solidFill>
                          <a:latin typeface="Calibri"/>
                        </a:rPr>
                        <a:t> 25,30,637 </a:t>
                      </a:r>
                    </a:p>
                  </a:txBody>
                  <a:tcPr marL="9525" marR="9525" marT="9525" marB="0" anchor="ctr"/>
                </a:tc>
                <a:tc>
                  <a:txBody>
                    <a:bodyPr/>
                    <a:lstStyle/>
                    <a:p>
                      <a:pPr algn="ctr" rtl="0" fontAlgn="b"/>
                      <a:r>
                        <a:rPr lang="en-IN" sz="1800" b="1" i="0" u="none" strike="noStrike" dirty="0">
                          <a:solidFill>
                            <a:srgbClr val="7030A0"/>
                          </a:solidFill>
                          <a:latin typeface="Calibri"/>
                        </a:rPr>
                        <a:t> 12,57,414 </a:t>
                      </a:r>
                    </a:p>
                  </a:txBody>
                  <a:tcPr marL="9525" marR="9525" marT="9525" marB="0" anchor="ctr"/>
                </a:tc>
              </a:tr>
              <a:tr h="415533">
                <a:tc>
                  <a:txBody>
                    <a:bodyPr/>
                    <a:lstStyle/>
                    <a:p>
                      <a:pPr algn="l" fontAlgn="b"/>
                      <a:r>
                        <a:rPr lang="en-US" sz="1600" u="none" strike="noStrike" dirty="0"/>
                        <a:t>UTTARAKHAND</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74</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31</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smtClean="0"/>
                        <a:t>4,87,741</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smtClean="0"/>
                        <a:t>1,85,832</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smtClean="0"/>
                        <a:t>52,278</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smtClean="0"/>
                        <a:t>2,49,631</a:t>
                      </a:r>
                      <a:endParaRPr lang="en-US" sz="1600" b="1" i="0" u="none" strike="noStrike" dirty="0">
                        <a:solidFill>
                          <a:srgbClr val="000000"/>
                        </a:solidFill>
                        <a:latin typeface="Calibri"/>
                      </a:endParaRPr>
                    </a:p>
                  </a:txBody>
                  <a:tcPr marL="9525" marR="9525" marT="9525" marB="0" anchor="ctr"/>
                </a:tc>
              </a:tr>
              <a:tr h="415533">
                <a:tc>
                  <a:txBody>
                    <a:bodyPr/>
                    <a:lstStyle/>
                    <a:p>
                      <a:pPr algn="l" fontAlgn="b"/>
                      <a:r>
                        <a:rPr lang="en-US" sz="1600" u="none" strike="noStrike" dirty="0"/>
                        <a:t>RAJASTHAN</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185</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107</a:t>
                      </a:r>
                      <a:endParaRPr lang="en-US" sz="1600" b="1" i="0" u="none" strike="noStrike" dirty="0">
                        <a:solidFill>
                          <a:srgbClr val="000000"/>
                        </a:solidFill>
                        <a:latin typeface="Calibri"/>
                      </a:endParaRPr>
                    </a:p>
                  </a:txBody>
                  <a:tcPr marL="9525" marR="9525" marT="9525" marB="0" anchor="ctr"/>
                </a:tc>
                <a:tc>
                  <a:txBody>
                    <a:bodyPr/>
                    <a:lstStyle/>
                    <a:p>
                      <a:pPr algn="ctr" rtl="0" fontAlgn="b"/>
                      <a:r>
                        <a:rPr lang="en-IN" sz="1600" b="1" i="0" u="none" strike="noStrike" dirty="0">
                          <a:solidFill>
                            <a:srgbClr val="000000"/>
                          </a:solidFill>
                          <a:latin typeface="Calibri"/>
                        </a:rPr>
                        <a:t>      20,68,000 </a:t>
                      </a:r>
                    </a:p>
                  </a:txBody>
                  <a:tcPr marL="9525" marR="9525" marT="9525" marB="0" anchor="ctr"/>
                </a:tc>
                <a:tc>
                  <a:txBody>
                    <a:bodyPr/>
                    <a:lstStyle/>
                    <a:p>
                      <a:pPr algn="ctr" rtl="0" fontAlgn="b"/>
                      <a:r>
                        <a:rPr lang="en-IN" sz="1600" b="1" i="0" u="none" strike="noStrike" dirty="0" smtClean="0">
                          <a:solidFill>
                            <a:srgbClr val="000000"/>
                          </a:solidFill>
                          <a:latin typeface="Calibri"/>
                        </a:rPr>
                        <a:t>0</a:t>
                      </a:r>
                      <a:endParaRPr lang="en-IN" sz="1600" b="1" i="0" u="none" strike="noStrike" dirty="0">
                        <a:solidFill>
                          <a:srgbClr val="000000"/>
                        </a:solidFill>
                        <a:latin typeface="Calibri"/>
                      </a:endParaRPr>
                    </a:p>
                  </a:txBody>
                  <a:tcPr marL="9525" marR="9525" marT="9525" marB="0" anchor="ctr"/>
                </a:tc>
                <a:tc>
                  <a:txBody>
                    <a:bodyPr/>
                    <a:lstStyle/>
                    <a:p>
                      <a:pPr algn="ctr" rtl="0" fontAlgn="b"/>
                      <a:r>
                        <a:rPr lang="en-IN" sz="1600" b="1" i="0" u="none" strike="noStrike" dirty="0" smtClean="0">
                          <a:solidFill>
                            <a:srgbClr val="000000"/>
                          </a:solidFill>
                          <a:latin typeface="Calibri"/>
                        </a:rPr>
                        <a:t>0</a:t>
                      </a:r>
                      <a:endParaRPr lang="en-IN" sz="1600" b="1" i="0" u="none" strike="noStrike" dirty="0">
                        <a:solidFill>
                          <a:srgbClr val="000000"/>
                        </a:solidFill>
                        <a:latin typeface="Calibri"/>
                      </a:endParaRPr>
                    </a:p>
                  </a:txBody>
                  <a:tcPr marL="9525" marR="9525" marT="9525" marB="0" anchor="ctr"/>
                </a:tc>
                <a:tc>
                  <a:txBody>
                    <a:bodyPr/>
                    <a:lstStyle/>
                    <a:p>
                      <a:pPr algn="ctr" rtl="0" fontAlgn="b"/>
                      <a:r>
                        <a:rPr lang="en-IN" sz="1600" b="1" i="0" u="none" strike="noStrike" dirty="0">
                          <a:solidFill>
                            <a:srgbClr val="000000"/>
                          </a:solidFill>
                          <a:latin typeface="Calibri"/>
                        </a:rPr>
                        <a:t>      20,68,000 </a:t>
                      </a:r>
                    </a:p>
                  </a:txBody>
                  <a:tcPr marL="9525" marR="9525" marT="9525" marB="0" anchor="ctr"/>
                </a:tc>
              </a:tr>
              <a:tr h="462946">
                <a:tc>
                  <a:txBody>
                    <a:bodyPr/>
                    <a:lstStyle/>
                    <a:p>
                      <a:pPr algn="l" fontAlgn="b"/>
                      <a:r>
                        <a:rPr lang="en-US" sz="1600" u="none" strike="noStrike" dirty="0"/>
                        <a:t>UTTAR PRADESH</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648</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293</a:t>
                      </a:r>
                      <a:endParaRPr lang="en-US" sz="1600" b="1" i="0" u="none" strike="noStrike" dirty="0">
                        <a:solidFill>
                          <a:srgbClr val="000000"/>
                        </a:solidFill>
                        <a:latin typeface="Calibri"/>
                      </a:endParaRPr>
                    </a:p>
                  </a:txBody>
                  <a:tcPr marL="9525" marR="9525" marT="9525" marB="0" anchor="ctr"/>
                </a:tc>
                <a:tc>
                  <a:txBody>
                    <a:bodyPr/>
                    <a:lstStyle/>
                    <a:p>
                      <a:pPr algn="ctr" rtl="0" fontAlgn="b"/>
                      <a:r>
                        <a:rPr lang="en-IN" sz="1600" b="1" i="0" u="none" strike="noStrike" dirty="0">
                          <a:solidFill>
                            <a:srgbClr val="000000"/>
                          </a:solidFill>
                          <a:latin typeface="Calibri"/>
                        </a:rPr>
                        <a:t>      62,39,965 </a:t>
                      </a:r>
                    </a:p>
                  </a:txBody>
                  <a:tcPr marL="9525" marR="9525" marT="9525" marB="0" anchor="ctr"/>
                </a:tc>
                <a:tc>
                  <a:txBody>
                    <a:bodyPr/>
                    <a:lstStyle/>
                    <a:p>
                      <a:pPr algn="ctr" rtl="0" fontAlgn="b"/>
                      <a:r>
                        <a:rPr lang="en-IN" sz="1600" b="1" i="0" u="none" strike="noStrike" dirty="0">
                          <a:solidFill>
                            <a:srgbClr val="000000"/>
                          </a:solidFill>
                          <a:latin typeface="Calibri"/>
                        </a:rPr>
                        <a:t>        5,62,548 </a:t>
                      </a:r>
                    </a:p>
                  </a:txBody>
                  <a:tcPr marL="9525" marR="9525" marT="9525" marB="0" anchor="ctr"/>
                </a:tc>
                <a:tc>
                  <a:txBody>
                    <a:bodyPr/>
                    <a:lstStyle/>
                    <a:p>
                      <a:pPr algn="ctr" rtl="0" fontAlgn="b"/>
                      <a:r>
                        <a:rPr lang="en-IN" sz="1600" b="1" i="0" u="none" strike="noStrike" dirty="0">
                          <a:solidFill>
                            <a:srgbClr val="000000"/>
                          </a:solidFill>
                          <a:latin typeface="Calibri"/>
                        </a:rPr>
                        <a:t>      46,78,326 </a:t>
                      </a:r>
                    </a:p>
                  </a:txBody>
                  <a:tcPr marL="9525" marR="9525" marT="9525" marB="0" anchor="ctr"/>
                </a:tc>
                <a:tc>
                  <a:txBody>
                    <a:bodyPr/>
                    <a:lstStyle/>
                    <a:p>
                      <a:pPr algn="ctr" rtl="0" fontAlgn="b"/>
                      <a:r>
                        <a:rPr lang="en-IN" sz="1600" b="1" i="0" u="none" strike="noStrike" dirty="0">
                          <a:solidFill>
                            <a:srgbClr val="000000"/>
                          </a:solidFill>
                          <a:latin typeface="Calibri"/>
                        </a:rPr>
                        <a:t>        9,99,091 </a:t>
                      </a:r>
                    </a:p>
                  </a:txBody>
                  <a:tcPr marL="9525" marR="9525" marT="9525" marB="0" anchor="ctr"/>
                </a:tc>
              </a:tr>
              <a:tr h="462946">
                <a:tc>
                  <a:txBody>
                    <a:bodyPr/>
                    <a:lstStyle/>
                    <a:p>
                      <a:pPr algn="l" fontAlgn="b"/>
                      <a:r>
                        <a:rPr lang="en-US" sz="1600" u="none" strike="noStrike" dirty="0"/>
                        <a:t>BIHAR</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139</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88</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smtClean="0"/>
                        <a:t>12,37,682</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0</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0</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smtClean="0"/>
                        <a:t>12,37,682</a:t>
                      </a:r>
                      <a:endParaRPr lang="en-US" sz="1600" b="1" i="0" u="none" strike="noStrike" dirty="0">
                        <a:solidFill>
                          <a:srgbClr val="000000"/>
                        </a:solidFill>
                        <a:latin typeface="Calibri"/>
                      </a:endParaRPr>
                    </a:p>
                  </a:txBody>
                  <a:tcPr marL="9525" marR="9525" marT="9525" marB="0" anchor="ctr"/>
                </a:tc>
              </a:tr>
              <a:tr h="415533">
                <a:tc>
                  <a:txBody>
                    <a:bodyPr/>
                    <a:lstStyle/>
                    <a:p>
                      <a:pPr algn="l" fontAlgn="b"/>
                      <a:r>
                        <a:rPr lang="en-US" sz="1600" u="none" strike="noStrike" dirty="0"/>
                        <a:t>ODISHA</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107</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76</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smtClean="0"/>
                        <a:t>15,60,303</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0</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smtClean="0"/>
                        <a:t>8,12,737</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smtClean="0"/>
                        <a:t>7,47,566</a:t>
                      </a:r>
                      <a:endParaRPr lang="en-US" sz="1600" b="1" i="0" u="none" strike="noStrike" dirty="0">
                        <a:solidFill>
                          <a:srgbClr val="000000"/>
                        </a:solidFill>
                        <a:latin typeface="Calibri"/>
                      </a:endParaRPr>
                    </a:p>
                  </a:txBody>
                  <a:tcPr marL="9525" marR="9525" marT="9525" marB="0" anchor="ctr"/>
                </a:tc>
              </a:tr>
              <a:tr h="415533">
                <a:tc>
                  <a:txBody>
                    <a:bodyPr/>
                    <a:lstStyle/>
                    <a:p>
                      <a:pPr algn="l" fontAlgn="b"/>
                      <a:r>
                        <a:rPr lang="en-US" sz="1600" u="none" strike="noStrike" dirty="0"/>
                        <a:t>JHARKHAND</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40</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31</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smtClean="0"/>
                        <a:t>3,72,999</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smtClean="0"/>
                        <a:t>64,399</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smtClean="0"/>
                        <a:t>59,432</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smtClean="0"/>
                        <a:t>2,49,168</a:t>
                      </a:r>
                      <a:endParaRPr lang="en-US" sz="1600" b="1" i="0" u="none" strike="noStrike" dirty="0">
                        <a:solidFill>
                          <a:srgbClr val="000000"/>
                        </a:solidFill>
                        <a:latin typeface="Calibri"/>
                      </a:endParaRPr>
                    </a:p>
                  </a:txBody>
                  <a:tcPr marL="9525" marR="9525" marT="9525" marB="0" anchor="ctr"/>
                </a:tc>
              </a:tr>
              <a:tr h="453174">
                <a:tc>
                  <a:txBody>
                    <a:bodyPr/>
                    <a:lstStyle/>
                    <a:p>
                      <a:pPr algn="l" fontAlgn="b"/>
                      <a:r>
                        <a:rPr lang="en-US" sz="1600" u="none" strike="noStrike" dirty="0"/>
                        <a:t>CHHATTISGARH</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168</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94</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smtClean="0"/>
                        <a:t>18,98,931</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smtClean="0"/>
                        <a:t>7,13,654</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smtClean="0"/>
                        <a:t>7,64,851</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smtClean="0"/>
                        <a:t>4,20,426</a:t>
                      </a:r>
                      <a:endParaRPr lang="en-US" sz="1600" b="1" i="0" u="none" strike="noStrike" dirty="0">
                        <a:solidFill>
                          <a:srgbClr val="000000"/>
                        </a:solidFill>
                        <a:latin typeface="Calibri"/>
                      </a:endParaRPr>
                    </a:p>
                  </a:txBody>
                  <a:tcPr marL="9525" marR="9525" marT="9525" marB="0" anchor="ctr"/>
                </a:tc>
              </a:tr>
            </a:tbl>
          </a:graphicData>
        </a:graphic>
      </p:graphicFrame>
      <p:sp>
        <p:nvSpPr>
          <p:cNvPr id="7" name="TextBox 6"/>
          <p:cNvSpPr txBox="1"/>
          <p:nvPr/>
        </p:nvSpPr>
        <p:spPr>
          <a:xfrm>
            <a:off x="228600" y="6248400"/>
            <a:ext cx="8534400" cy="646331"/>
          </a:xfrm>
          <a:prstGeom prst="rect">
            <a:avLst/>
          </a:prstGeom>
          <a:noFill/>
        </p:spPr>
        <p:txBody>
          <a:bodyPr wrap="square" rtlCol="0">
            <a:spAutoFit/>
          </a:bodyPr>
          <a:lstStyle/>
          <a:p>
            <a:r>
              <a:rPr lang="en-US" sz="1200" dirty="0" smtClean="0">
                <a:solidFill>
                  <a:prstClr val="white"/>
                </a:solidFill>
                <a:latin typeface="Calibri"/>
              </a:rPr>
              <a:t>Source: India-Slum data (PPT) from ORGI website</a:t>
            </a:r>
          </a:p>
          <a:p>
            <a:pPr>
              <a:buFont typeface="Arial" pitchFamily="34" charset="0"/>
              <a:buChar char="•"/>
            </a:pPr>
            <a:r>
              <a:rPr lang="en-US" sz="1200" dirty="0" smtClean="0">
                <a:solidFill>
                  <a:prstClr val="white"/>
                </a:solidFill>
                <a:latin typeface="Calibri"/>
              </a:rPr>
              <a:t>State/town Slum PCA of 1103 towns reporting slum population-2001 from ORGI</a:t>
            </a:r>
          </a:p>
          <a:p>
            <a:pPr>
              <a:buFont typeface="Arial" pitchFamily="34" charset="0"/>
              <a:buChar char="•"/>
            </a:pPr>
            <a:r>
              <a:rPr lang="en-US" sz="1200" dirty="0" smtClean="0">
                <a:solidFill>
                  <a:prstClr val="white"/>
                </a:solidFill>
                <a:latin typeface="Calibri"/>
              </a:rPr>
              <a:t>PCA for Slum, 2011-India &amp; MP</a:t>
            </a:r>
          </a:p>
        </p:txBody>
      </p:sp>
    </p:spTree>
    <p:extLst>
      <p:ext uri="{BB962C8B-B14F-4D97-AF65-F5344CB8AC3E}">
        <p14:creationId xmlns:p14="http://schemas.microsoft.com/office/powerpoint/2010/main" val="2047939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15962"/>
          </a:xfrm>
        </p:spPr>
        <p:txBody>
          <a:bodyPr>
            <a:noAutofit/>
          </a:bodyPr>
          <a:lstStyle/>
          <a:p>
            <a:r>
              <a:rPr lang="en-US" sz="2700" b="1" dirty="0" smtClean="0"/>
              <a:t>Workers &amp; Work Participation Rate : India &amp; Madhya Pradesh</a:t>
            </a:r>
            <a:endParaRPr lang="en-US" sz="2700" b="1" dirty="0"/>
          </a:p>
        </p:txBody>
      </p:sp>
      <p:graphicFrame>
        <p:nvGraphicFramePr>
          <p:cNvPr id="4" name="Content Placeholder 3"/>
          <p:cNvGraphicFramePr>
            <a:graphicFrameLocks noGrp="1"/>
          </p:cNvGraphicFramePr>
          <p:nvPr>
            <p:ph idx="1"/>
          </p:nvPr>
        </p:nvGraphicFramePr>
        <p:xfrm>
          <a:off x="457201" y="990600"/>
          <a:ext cx="8077199" cy="2374802"/>
        </p:xfrm>
        <a:graphic>
          <a:graphicData uri="http://schemas.openxmlformats.org/drawingml/2006/table">
            <a:tbl>
              <a:tblPr/>
              <a:tblGrid>
                <a:gridCol w="2030929"/>
                <a:gridCol w="1457307"/>
                <a:gridCol w="1457307"/>
                <a:gridCol w="868182"/>
                <a:gridCol w="1131737"/>
                <a:gridCol w="1131737"/>
              </a:tblGrid>
              <a:tr h="319697">
                <a:tc rowSpan="3">
                  <a:txBody>
                    <a:bodyPr/>
                    <a:lstStyle/>
                    <a:p>
                      <a:pPr algn="ctr" fontAlgn="ctr"/>
                      <a:r>
                        <a:rPr lang="en-US" sz="1800" b="1" i="0" u="none" strike="noStrike" dirty="0">
                          <a:solidFill>
                            <a:schemeClr val="tx1"/>
                          </a:solidFill>
                          <a:latin typeface="Calibri"/>
                        </a:rPr>
                        <a:t>Indicator</a:t>
                      </a:r>
                    </a:p>
                    <a:p>
                      <a:pPr algn="l" fontAlgn="b"/>
                      <a:r>
                        <a:rPr lang="en-US" sz="1400" b="0" i="0" u="none" strike="noStrike" dirty="0">
                          <a:solidFill>
                            <a:schemeClr val="tx1"/>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gridSpan="5">
                  <a:txBody>
                    <a:bodyPr/>
                    <a:lstStyle/>
                    <a:p>
                      <a:pPr algn="ctr" fontAlgn="ctr"/>
                      <a:r>
                        <a:rPr lang="en-US" sz="1800" b="1" i="0" u="none" strike="noStrike" dirty="0">
                          <a:solidFill>
                            <a:schemeClr val="tx1"/>
                          </a:solidFill>
                          <a:latin typeface="Calibri"/>
                        </a:rPr>
                        <a:t>India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8503">
                <a:tc vMerge="1">
                  <a:txBody>
                    <a:bodyPr/>
                    <a:lstStyle/>
                    <a:p>
                      <a:pPr algn="ctr" fontAlgn="ctr"/>
                      <a:endParaRPr lang="en-US" sz="1400" b="0"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800" b="1" i="0" u="none" strike="noStrike" dirty="0">
                          <a:solidFill>
                            <a:schemeClr val="tx1"/>
                          </a:solidFill>
                          <a:latin typeface="Calibri"/>
                        </a:rPr>
                        <a:t>Absolute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endParaRPr lang="en-US"/>
                    </a:p>
                  </a:txBody>
                  <a:tcPr/>
                </a:tc>
                <a:tc rowSpan="2">
                  <a:txBody>
                    <a:bodyPr/>
                    <a:lstStyle/>
                    <a:p>
                      <a:pPr algn="ctr" fontAlgn="ctr"/>
                      <a:r>
                        <a:rPr lang="en-US" sz="1800" b="1" i="0" u="none" strike="noStrike" dirty="0">
                          <a:solidFill>
                            <a:schemeClr val="tx1"/>
                          </a:solidFill>
                          <a:latin typeface="Calibri"/>
                        </a:rPr>
                        <a:t>Decadal Growth 2001-11</a:t>
                      </a:r>
                    </a:p>
                    <a:p>
                      <a:pPr algn="ctr" fontAlgn="b"/>
                      <a:r>
                        <a:rPr lang="en-US" sz="1800" b="1" i="0" u="none" strike="noStrike" dirty="0">
                          <a:solidFill>
                            <a:schemeClr val="tx1"/>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gridSpan="2">
                  <a:txBody>
                    <a:bodyPr/>
                    <a:lstStyle/>
                    <a:p>
                      <a:pPr algn="ctr" fontAlgn="ctr"/>
                      <a:r>
                        <a:rPr lang="en-US" sz="1800" b="1" i="0" u="none" strike="noStrike" dirty="0" smtClean="0">
                          <a:solidFill>
                            <a:schemeClr val="tx1"/>
                          </a:solidFill>
                          <a:latin typeface="Calibri"/>
                        </a:rPr>
                        <a:t>Work</a:t>
                      </a:r>
                      <a:r>
                        <a:rPr lang="en-US" sz="1800" b="1" i="0" u="none" strike="noStrike" baseline="0" dirty="0" smtClean="0">
                          <a:solidFill>
                            <a:schemeClr val="tx1"/>
                          </a:solidFill>
                          <a:latin typeface="Calibri"/>
                        </a:rPr>
                        <a:t> Participation Rate</a:t>
                      </a:r>
                      <a:endParaRPr lang="en-US" sz="1800" b="1"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endParaRPr lang="en-US"/>
                    </a:p>
                  </a:txBody>
                  <a:tcPr/>
                </a:tc>
              </a:tr>
              <a:tr h="533400">
                <a:tc vMerge="1">
                  <a:txBody>
                    <a:bodyPr/>
                    <a:lstStyle/>
                    <a:p>
                      <a:endParaRPr lang="en-IN"/>
                    </a:p>
                  </a:txBody>
                  <a:tcPr/>
                </a:tc>
                <a:tc>
                  <a:txBody>
                    <a:bodyPr/>
                    <a:lstStyle/>
                    <a:p>
                      <a:pPr algn="ctr" fontAlgn="b"/>
                      <a:r>
                        <a:rPr lang="en-US" sz="1800" b="1" i="0" u="none" strike="noStrike" dirty="0">
                          <a:solidFill>
                            <a:schemeClr val="tx1"/>
                          </a:solidFill>
                          <a:latin typeface="Calibri"/>
                        </a:rPr>
                        <a:t>2001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US" sz="1800" b="1" i="0" u="none" strike="noStrike" dirty="0">
                          <a:solidFill>
                            <a:schemeClr val="tx1"/>
                          </a:solidFill>
                          <a:latin typeface="Calibri"/>
                        </a:rPr>
                        <a:t>2011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vMerge="1">
                  <a:txBody>
                    <a:bodyPr/>
                    <a:lstStyle/>
                    <a:p>
                      <a:endParaRPr lang="en-IN"/>
                    </a:p>
                  </a:txBody>
                  <a:tcPr/>
                </a:tc>
                <a:tc>
                  <a:txBody>
                    <a:bodyPr/>
                    <a:lstStyle/>
                    <a:p>
                      <a:pPr algn="ctr" fontAlgn="b"/>
                      <a:r>
                        <a:rPr lang="en-US" sz="1800" b="1" i="0" u="none" strike="noStrike" dirty="0">
                          <a:solidFill>
                            <a:schemeClr val="tx1"/>
                          </a:solidFill>
                          <a:latin typeface="Calibri"/>
                        </a:rPr>
                        <a:t>2001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US" sz="1800" b="1" i="0" u="none" strike="noStrike" dirty="0">
                          <a:solidFill>
                            <a:schemeClr val="tx1"/>
                          </a:solidFill>
                          <a:latin typeface="Calibri"/>
                        </a:rPr>
                        <a:t>2011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r>
              <a:tr h="316100">
                <a:tc>
                  <a:txBody>
                    <a:bodyPr/>
                    <a:lstStyle/>
                    <a:p>
                      <a:pPr algn="l" fontAlgn="b"/>
                      <a:r>
                        <a:rPr lang="en-US" sz="1600" b="1" i="0" u="none" strike="noStrike" dirty="0">
                          <a:solidFill>
                            <a:schemeClr val="tx1"/>
                          </a:solidFill>
                          <a:latin typeface="Calibri"/>
                        </a:rPr>
                        <a:t>Persons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a:solidFill>
                            <a:schemeClr val="tx1"/>
                          </a:solidFill>
                          <a:latin typeface="Calibri"/>
                        </a:rPr>
                        <a:t>         1,73,10,568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a:solidFill>
                            <a:schemeClr val="tx1"/>
                          </a:solidFill>
                          <a:latin typeface="Calibri"/>
                        </a:rPr>
                        <a:t>     2,38,39,259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solidFill>
                            <a:schemeClr val="tx1"/>
                          </a:solidFill>
                          <a:latin typeface="Calibri"/>
                        </a:rPr>
                        <a:t>       37.7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chemeClr val="tx1"/>
                          </a:solidFill>
                          <a:latin typeface="Calibri"/>
                        </a:rPr>
                        <a:t>             33.1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36.4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100">
                <a:tc>
                  <a:txBody>
                    <a:bodyPr/>
                    <a:lstStyle/>
                    <a:p>
                      <a:pPr algn="l" fontAlgn="b"/>
                      <a:r>
                        <a:rPr lang="en-US" sz="1600" b="1" i="0" u="none" strike="noStrike" dirty="0">
                          <a:solidFill>
                            <a:schemeClr val="tx1"/>
                          </a:solidFill>
                          <a:latin typeface="Calibri"/>
                        </a:rPr>
                        <a:t>Males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dirty="0">
                          <a:solidFill>
                            <a:schemeClr val="tx1"/>
                          </a:solidFill>
                          <a:latin typeface="Calibri"/>
                        </a:rPr>
                        <a:t>         1,41,72,030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dirty="0">
                          <a:solidFill>
                            <a:schemeClr val="tx1"/>
                          </a:solidFill>
                          <a:latin typeface="Calibri"/>
                        </a:rPr>
                        <a:t>     1,84,53,228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chemeClr val="tx1"/>
                          </a:solidFill>
                          <a:latin typeface="Calibri"/>
                        </a:rPr>
                        <a:t>       30.2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chemeClr val="tx1"/>
                          </a:solidFill>
                          <a:latin typeface="Calibri"/>
                        </a:rPr>
                        <a:t>             51.1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54.3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100">
                <a:tc>
                  <a:txBody>
                    <a:bodyPr/>
                    <a:lstStyle/>
                    <a:p>
                      <a:pPr algn="l" fontAlgn="b"/>
                      <a:r>
                        <a:rPr lang="en-US" sz="1600" b="1" i="0" u="none" strike="noStrike" dirty="0">
                          <a:solidFill>
                            <a:schemeClr val="tx1"/>
                          </a:solidFill>
                          <a:latin typeface="Calibri"/>
                        </a:rPr>
                        <a:t> Females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dirty="0">
                          <a:solidFill>
                            <a:schemeClr val="tx1"/>
                          </a:solidFill>
                          <a:latin typeface="Calibri"/>
                        </a:rPr>
                        <a:t>             31,38,538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dirty="0">
                          <a:solidFill>
                            <a:schemeClr val="tx1"/>
                          </a:solidFill>
                          <a:latin typeface="Calibri"/>
                        </a:rPr>
                        <a:t>         53,86,031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chemeClr val="tx1"/>
                          </a:solidFill>
                          <a:latin typeface="Calibri"/>
                        </a:rPr>
                        <a:t>       71.6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chemeClr val="tx1"/>
                          </a:solidFill>
                          <a:latin typeface="Calibri"/>
                        </a:rPr>
                        <a:t>             12.8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17.1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457201" y="3733800"/>
          <a:ext cx="8077198" cy="2402205"/>
        </p:xfrm>
        <a:graphic>
          <a:graphicData uri="http://schemas.openxmlformats.org/drawingml/2006/table">
            <a:tbl>
              <a:tblPr/>
              <a:tblGrid>
                <a:gridCol w="2030928"/>
                <a:gridCol w="1457307"/>
                <a:gridCol w="1457307"/>
                <a:gridCol w="868182"/>
                <a:gridCol w="1131737"/>
                <a:gridCol w="1131737"/>
              </a:tblGrid>
              <a:tr h="323850">
                <a:tc rowSpan="3">
                  <a:txBody>
                    <a:bodyPr/>
                    <a:lstStyle/>
                    <a:p>
                      <a:pPr algn="ctr" fontAlgn="ctr"/>
                      <a:r>
                        <a:rPr lang="en-US" sz="1800" b="1" i="0" u="none" strike="noStrike" dirty="0">
                          <a:solidFill>
                            <a:schemeClr val="tx1"/>
                          </a:solidFill>
                          <a:latin typeface="Calibri"/>
                        </a:rPr>
                        <a:t>Indicator</a:t>
                      </a:r>
                    </a:p>
                    <a:p>
                      <a:pPr algn="ctr" fontAlgn="b"/>
                      <a:endParaRPr lang="en-US" sz="1800" b="1"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gridSpan="5">
                  <a:txBody>
                    <a:bodyPr/>
                    <a:lstStyle/>
                    <a:p>
                      <a:pPr algn="ctr" fontAlgn="ctr"/>
                      <a:r>
                        <a:rPr lang="en-US" sz="1800" b="1" i="0" u="none" strike="noStrike" dirty="0" smtClean="0">
                          <a:solidFill>
                            <a:schemeClr val="tx1"/>
                          </a:solidFill>
                          <a:latin typeface="Calibri"/>
                        </a:rPr>
                        <a:t>Madhya Pradesh</a:t>
                      </a:r>
                      <a:endParaRPr lang="en-US" sz="1800" b="1"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4350">
                <a:tc vMerge="1">
                  <a:txBody>
                    <a:bodyPr/>
                    <a:lstStyle/>
                    <a:p>
                      <a:pPr algn="ctr" fontAlgn="ctr"/>
                      <a:endParaRPr lang="en-US" sz="1400" b="0"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800" b="1" i="0" u="none" strike="noStrike" dirty="0">
                          <a:solidFill>
                            <a:schemeClr val="tx1"/>
                          </a:solidFill>
                          <a:latin typeface="Calibri"/>
                        </a:rPr>
                        <a:t>Absolute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endParaRPr lang="en-US"/>
                    </a:p>
                  </a:txBody>
                  <a:tcPr/>
                </a:tc>
                <a:tc rowSpan="2">
                  <a:txBody>
                    <a:bodyPr/>
                    <a:lstStyle/>
                    <a:p>
                      <a:pPr algn="ctr" fontAlgn="ctr"/>
                      <a:r>
                        <a:rPr lang="en-US" sz="1800" b="1" i="0" u="none" strike="noStrike" dirty="0">
                          <a:solidFill>
                            <a:schemeClr val="tx1"/>
                          </a:solidFill>
                          <a:latin typeface="Calibri"/>
                        </a:rPr>
                        <a:t>Decadal Growth 2001-11</a:t>
                      </a:r>
                    </a:p>
                    <a:p>
                      <a:pPr algn="ctr" fontAlgn="b"/>
                      <a:r>
                        <a:rPr lang="en-US" sz="1800" b="1" i="0" u="none" strike="noStrike" dirty="0">
                          <a:solidFill>
                            <a:schemeClr val="tx1"/>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gridSpan="2">
                  <a:txBody>
                    <a:bodyPr/>
                    <a:lstStyle/>
                    <a:p>
                      <a:pPr algn="ctr" fontAlgn="ctr"/>
                      <a:r>
                        <a:rPr lang="en-US" sz="1800" b="1" i="0" u="none" strike="noStrike" dirty="0" smtClean="0">
                          <a:solidFill>
                            <a:schemeClr val="tx1"/>
                          </a:solidFill>
                          <a:latin typeface="+mn-lt"/>
                        </a:rPr>
                        <a:t>Work</a:t>
                      </a:r>
                      <a:r>
                        <a:rPr lang="en-US" sz="1800" b="1" i="0" u="none" strike="noStrike" baseline="0" dirty="0" smtClean="0">
                          <a:solidFill>
                            <a:schemeClr val="tx1"/>
                          </a:solidFill>
                          <a:latin typeface="+mn-lt"/>
                        </a:rPr>
                        <a:t> Participation Rate</a:t>
                      </a:r>
                      <a:endParaRPr lang="en-US" sz="1800" b="1" i="0" u="none" strike="noStrike" dirty="0">
                        <a:solidFill>
                          <a:schemeClr val="tx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endParaRPr lang="en-US"/>
                    </a:p>
                  </a:txBody>
                  <a:tcPr/>
                </a:tc>
              </a:tr>
              <a:tr h="457200">
                <a:tc vMerge="1">
                  <a:txBody>
                    <a:bodyPr/>
                    <a:lstStyle/>
                    <a:p>
                      <a:endParaRPr lang="en-IN"/>
                    </a:p>
                  </a:txBody>
                  <a:tcPr/>
                </a:tc>
                <a:tc>
                  <a:txBody>
                    <a:bodyPr/>
                    <a:lstStyle/>
                    <a:p>
                      <a:pPr algn="ctr" fontAlgn="b"/>
                      <a:r>
                        <a:rPr lang="en-US" sz="1800" b="1" i="0" u="none" strike="noStrike" dirty="0">
                          <a:solidFill>
                            <a:schemeClr val="tx1"/>
                          </a:solidFill>
                          <a:latin typeface="Calibri"/>
                        </a:rPr>
                        <a:t>2001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US" sz="1800" b="1" i="0" u="none" strike="noStrike" dirty="0">
                          <a:solidFill>
                            <a:schemeClr val="tx1"/>
                          </a:solidFill>
                          <a:latin typeface="Calibri"/>
                        </a:rPr>
                        <a:t>2011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vMerge="1">
                  <a:txBody>
                    <a:bodyPr/>
                    <a:lstStyle/>
                    <a:p>
                      <a:endParaRPr lang="en-IN"/>
                    </a:p>
                  </a:txBody>
                  <a:tcPr/>
                </a:tc>
                <a:tc>
                  <a:txBody>
                    <a:bodyPr/>
                    <a:lstStyle/>
                    <a:p>
                      <a:pPr algn="ctr" fontAlgn="b"/>
                      <a:r>
                        <a:rPr lang="en-US" sz="1800" b="1" i="0" u="none" strike="noStrike" dirty="0">
                          <a:solidFill>
                            <a:schemeClr val="tx1"/>
                          </a:solidFill>
                          <a:latin typeface="Calibri"/>
                        </a:rPr>
                        <a:t>2001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US" sz="1800" b="1" i="0" u="none" strike="noStrike" dirty="0">
                          <a:solidFill>
                            <a:schemeClr val="tx1"/>
                          </a:solidFill>
                          <a:latin typeface="Calibri"/>
                        </a:rPr>
                        <a:t>2011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r>
              <a:tr h="323850">
                <a:tc>
                  <a:txBody>
                    <a:bodyPr/>
                    <a:lstStyle/>
                    <a:p>
                      <a:pPr algn="l" fontAlgn="b"/>
                      <a:r>
                        <a:rPr lang="en-US" sz="1600" b="1" i="0" u="none" strike="noStrike" dirty="0">
                          <a:solidFill>
                            <a:schemeClr val="tx1"/>
                          </a:solidFill>
                          <a:latin typeface="Calibri"/>
                        </a:rPr>
                        <a:t>Persons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dirty="0">
                          <a:solidFill>
                            <a:schemeClr val="tx1"/>
                          </a:solidFill>
                          <a:latin typeface="Calibri"/>
                        </a:rPr>
                        <a:t>          4,38,640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a:solidFill>
                            <a:schemeClr val="tx1"/>
                          </a:solidFill>
                          <a:latin typeface="Calibri"/>
                        </a:rPr>
                        <a:t>        19,98,922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solidFill>
                            <a:schemeClr val="tx1"/>
                          </a:solidFill>
                          <a:latin typeface="Calibri"/>
                        </a:rPr>
                        <a:t>        355.7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solidFill>
                            <a:schemeClr val="tx1"/>
                          </a:solidFill>
                          <a:latin typeface="Calibri"/>
                        </a:rPr>
                        <a:t>       32.3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35.1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3850">
                <a:tc>
                  <a:txBody>
                    <a:bodyPr/>
                    <a:lstStyle/>
                    <a:p>
                      <a:pPr algn="l" fontAlgn="b"/>
                      <a:r>
                        <a:rPr lang="en-US" sz="1600" b="1" i="0" u="none" strike="noStrike" dirty="0">
                          <a:solidFill>
                            <a:schemeClr val="tx1"/>
                          </a:solidFill>
                          <a:latin typeface="Calibri"/>
                        </a:rPr>
                        <a:t>Males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dirty="0">
                          <a:solidFill>
                            <a:schemeClr val="tx1"/>
                          </a:solidFill>
                          <a:latin typeface="Calibri"/>
                        </a:rPr>
                        <a:t>          3,40,003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dirty="0">
                          <a:solidFill>
                            <a:schemeClr val="tx1"/>
                          </a:solidFill>
                          <a:latin typeface="Calibri"/>
                        </a:rPr>
                        <a:t>        15,33,097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chemeClr val="tx1"/>
                          </a:solidFill>
                          <a:latin typeface="Calibri"/>
                        </a:rPr>
                        <a:t>        350.9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chemeClr val="tx1"/>
                          </a:solidFill>
                          <a:latin typeface="Calibri"/>
                        </a:rPr>
                        <a:t>       47.6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51.8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3850">
                <a:tc>
                  <a:txBody>
                    <a:bodyPr/>
                    <a:lstStyle/>
                    <a:p>
                      <a:pPr algn="l" fontAlgn="b"/>
                      <a:r>
                        <a:rPr lang="en-US" sz="1600" b="1" i="0" u="none" strike="noStrike" dirty="0">
                          <a:solidFill>
                            <a:schemeClr val="tx1"/>
                          </a:solidFill>
                          <a:latin typeface="Calibri"/>
                        </a:rPr>
                        <a:t> Females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a:solidFill>
                            <a:schemeClr val="tx1"/>
                          </a:solidFill>
                          <a:latin typeface="Calibri"/>
                        </a:rPr>
                        <a:t>              98,637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dirty="0">
                          <a:solidFill>
                            <a:schemeClr val="tx1"/>
                          </a:solidFill>
                          <a:latin typeface="Calibri"/>
                        </a:rPr>
                        <a:t>          4,65,825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chemeClr val="tx1"/>
                          </a:solidFill>
                          <a:latin typeface="Calibri"/>
                        </a:rPr>
                        <a:t>        372.3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chemeClr val="tx1"/>
                          </a:solidFill>
                          <a:latin typeface="Calibri"/>
                        </a:rPr>
                        <a:t>       15.3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17.1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381000" y="6096000"/>
            <a:ext cx="8534400" cy="646331"/>
          </a:xfrm>
          <a:prstGeom prst="rect">
            <a:avLst/>
          </a:prstGeom>
          <a:noFill/>
        </p:spPr>
        <p:txBody>
          <a:bodyPr wrap="square" rtlCol="0">
            <a:spAutoFit/>
          </a:bodyPr>
          <a:lstStyle/>
          <a:p>
            <a:r>
              <a:rPr lang="en-US" sz="1200" dirty="0" smtClean="0"/>
              <a:t>Source: India-Slum data (PPT) from ORGI website</a:t>
            </a:r>
          </a:p>
          <a:p>
            <a:pPr>
              <a:buFont typeface="Arial" pitchFamily="34" charset="0"/>
              <a:buChar char="•"/>
            </a:pPr>
            <a:r>
              <a:rPr lang="en-US" sz="1200" dirty="0" smtClean="0"/>
              <a:t>State/town Slum PCA of 1103 towns reporting slum population-2001 from ORGI</a:t>
            </a:r>
          </a:p>
          <a:p>
            <a:pPr>
              <a:buFont typeface="Arial" pitchFamily="34" charset="0"/>
              <a:buChar char="•"/>
            </a:pPr>
            <a:r>
              <a:rPr lang="en-US" sz="1200" dirty="0" smtClean="0"/>
              <a:t>PCA for Slum, 2011-India &amp; MP</a:t>
            </a:r>
          </a:p>
        </p:txBody>
      </p:sp>
    </p:spTree>
    <p:extLst>
      <p:ext uri="{BB962C8B-B14F-4D97-AF65-F5344CB8AC3E}">
        <p14:creationId xmlns:p14="http://schemas.microsoft.com/office/powerpoint/2010/main" val="2753003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sz="3200" b="1" dirty="0" smtClean="0"/>
              <a:t> Literates &amp; Literacy Rate : India &amp; Madhya Pradesh </a:t>
            </a:r>
            <a:endParaRPr lang="en-US" sz="3200" b="1" dirty="0"/>
          </a:p>
        </p:txBody>
      </p:sp>
      <p:graphicFrame>
        <p:nvGraphicFramePr>
          <p:cNvPr id="4" name="Content Placeholder 3"/>
          <p:cNvGraphicFramePr>
            <a:graphicFrameLocks noGrp="1"/>
          </p:cNvGraphicFramePr>
          <p:nvPr>
            <p:ph idx="1"/>
          </p:nvPr>
        </p:nvGraphicFramePr>
        <p:xfrm>
          <a:off x="409136" y="990602"/>
          <a:ext cx="8077199" cy="2320535"/>
        </p:xfrm>
        <a:graphic>
          <a:graphicData uri="http://schemas.openxmlformats.org/drawingml/2006/table">
            <a:tbl>
              <a:tblPr/>
              <a:tblGrid>
                <a:gridCol w="2030929"/>
                <a:gridCol w="1457307"/>
                <a:gridCol w="1457307"/>
                <a:gridCol w="868182"/>
                <a:gridCol w="1131737"/>
                <a:gridCol w="1131737"/>
              </a:tblGrid>
              <a:tr h="314072">
                <a:tc rowSpan="3">
                  <a:txBody>
                    <a:bodyPr/>
                    <a:lstStyle/>
                    <a:p>
                      <a:pPr algn="ctr" fontAlgn="ctr"/>
                      <a:r>
                        <a:rPr lang="en-US" sz="1800" b="1" i="0" u="none" strike="noStrike" dirty="0">
                          <a:solidFill>
                            <a:schemeClr val="tx1"/>
                          </a:solidFill>
                          <a:latin typeface="Calibri"/>
                        </a:rPr>
                        <a:t>Indicator</a:t>
                      </a:r>
                    </a:p>
                    <a:p>
                      <a:pPr algn="l" fontAlgn="b"/>
                      <a:r>
                        <a:rPr lang="en-US" sz="1400" b="0" i="0" u="none" strike="noStrike" dirty="0">
                          <a:solidFill>
                            <a:schemeClr val="tx1"/>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gridSpan="5">
                  <a:txBody>
                    <a:bodyPr/>
                    <a:lstStyle/>
                    <a:p>
                      <a:pPr algn="ctr" fontAlgn="ctr"/>
                      <a:r>
                        <a:rPr lang="en-US" sz="1800" b="1" i="0" u="none" strike="noStrike" dirty="0">
                          <a:solidFill>
                            <a:schemeClr val="tx1"/>
                          </a:solidFill>
                          <a:latin typeface="Calibri"/>
                        </a:rPr>
                        <a:t>India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4126">
                <a:tc vMerge="1">
                  <a:txBody>
                    <a:bodyPr/>
                    <a:lstStyle/>
                    <a:p>
                      <a:pPr algn="ctr" fontAlgn="ctr"/>
                      <a:endParaRPr lang="en-US" sz="1800" b="1"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800" b="1" i="0" u="none" strike="noStrike" dirty="0">
                          <a:solidFill>
                            <a:schemeClr val="tx1"/>
                          </a:solidFill>
                          <a:latin typeface="Calibri"/>
                        </a:rPr>
                        <a:t>Absolute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endParaRPr lang="en-US"/>
                    </a:p>
                  </a:txBody>
                  <a:tcPr/>
                </a:tc>
                <a:tc rowSpan="2">
                  <a:txBody>
                    <a:bodyPr/>
                    <a:lstStyle/>
                    <a:p>
                      <a:pPr algn="ctr" fontAlgn="ctr"/>
                      <a:r>
                        <a:rPr lang="en-US" sz="1800" b="1" i="0" u="none" strike="noStrike" dirty="0">
                          <a:solidFill>
                            <a:schemeClr val="tx1"/>
                          </a:solidFill>
                          <a:latin typeface="Calibri"/>
                        </a:rPr>
                        <a:t>Decadal Growth 2001-11</a:t>
                      </a:r>
                    </a:p>
                    <a:p>
                      <a:pPr algn="l" fontAlgn="b"/>
                      <a:r>
                        <a:rPr lang="en-US" sz="1800" b="1" i="0" u="none" strike="noStrike" dirty="0">
                          <a:solidFill>
                            <a:schemeClr val="tx1"/>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gridSpan="2">
                  <a:txBody>
                    <a:bodyPr/>
                    <a:lstStyle/>
                    <a:p>
                      <a:pPr algn="ctr" fontAlgn="ctr"/>
                      <a:r>
                        <a:rPr lang="en-US" sz="1800" b="1" i="0" u="none" strike="noStrike" dirty="0" smtClean="0">
                          <a:solidFill>
                            <a:schemeClr val="tx1"/>
                          </a:solidFill>
                          <a:latin typeface="Calibri"/>
                        </a:rPr>
                        <a:t>Literacy Rate</a:t>
                      </a:r>
                      <a:endParaRPr lang="en-US" sz="1800" b="1"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endParaRPr lang="en-US"/>
                    </a:p>
                  </a:txBody>
                  <a:tcPr/>
                </a:tc>
              </a:tr>
              <a:tr h="533400">
                <a:tc vMerge="1">
                  <a:txBody>
                    <a:bodyPr/>
                    <a:lstStyle/>
                    <a:p>
                      <a:endParaRPr lang="en-IN"/>
                    </a:p>
                  </a:txBody>
                  <a:tcPr/>
                </a:tc>
                <a:tc>
                  <a:txBody>
                    <a:bodyPr/>
                    <a:lstStyle/>
                    <a:p>
                      <a:pPr algn="ctr" fontAlgn="b"/>
                      <a:r>
                        <a:rPr lang="en-US" sz="1800" b="1" i="0" u="none" strike="noStrike" dirty="0">
                          <a:solidFill>
                            <a:schemeClr val="tx1"/>
                          </a:solidFill>
                          <a:latin typeface="Calibri"/>
                        </a:rPr>
                        <a:t>2001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US" sz="1800" b="1" i="0" u="none" strike="noStrike" dirty="0">
                          <a:solidFill>
                            <a:schemeClr val="tx1"/>
                          </a:solidFill>
                          <a:latin typeface="Calibri"/>
                        </a:rPr>
                        <a:t>2011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vMerge="1">
                  <a:txBody>
                    <a:bodyPr/>
                    <a:lstStyle/>
                    <a:p>
                      <a:endParaRPr lang="en-IN"/>
                    </a:p>
                  </a:txBody>
                  <a:tcPr/>
                </a:tc>
                <a:tc>
                  <a:txBody>
                    <a:bodyPr/>
                    <a:lstStyle/>
                    <a:p>
                      <a:pPr algn="ctr" fontAlgn="b"/>
                      <a:r>
                        <a:rPr lang="en-US" sz="1800" b="1" i="0" u="none" strike="noStrike" dirty="0">
                          <a:solidFill>
                            <a:schemeClr val="tx1"/>
                          </a:solidFill>
                          <a:latin typeface="Calibri"/>
                        </a:rPr>
                        <a:t>2001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US" sz="1800" b="1" i="0" u="none" strike="noStrike" dirty="0">
                          <a:solidFill>
                            <a:schemeClr val="tx1"/>
                          </a:solidFill>
                          <a:latin typeface="Calibri"/>
                        </a:rPr>
                        <a:t>2011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r>
              <a:tr h="299886">
                <a:tc>
                  <a:txBody>
                    <a:bodyPr/>
                    <a:lstStyle/>
                    <a:p>
                      <a:pPr algn="l" fontAlgn="b"/>
                      <a:r>
                        <a:rPr lang="en-US" sz="1600" b="1" i="0" u="none" strike="noStrike" dirty="0">
                          <a:solidFill>
                            <a:schemeClr val="tx1"/>
                          </a:solidFill>
                          <a:latin typeface="Calibri"/>
                        </a:rPr>
                        <a:t>Persons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chemeClr val="tx1"/>
                          </a:solidFill>
                          <a:latin typeface="Calibri"/>
                        </a:rPr>
                        <a:t>3,23,38,329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chemeClr val="tx1"/>
                          </a:solidFill>
                          <a:latin typeface="Calibri"/>
                        </a:rPr>
                        <a:t>4,46,22,103,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chemeClr val="tx1"/>
                          </a:solidFill>
                          <a:latin typeface="Calibri"/>
                        </a:rPr>
                        <a:t>       38.0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chemeClr val="tx1"/>
                          </a:solidFill>
                          <a:latin typeface="Calibri"/>
                        </a:rPr>
                        <a:t>             72.2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77.7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9886">
                <a:tc>
                  <a:txBody>
                    <a:bodyPr/>
                    <a:lstStyle/>
                    <a:p>
                      <a:pPr algn="l" fontAlgn="b"/>
                      <a:r>
                        <a:rPr lang="en-US" sz="1600" b="1" i="0" u="none" strike="noStrike" dirty="0">
                          <a:solidFill>
                            <a:schemeClr val="tx1"/>
                          </a:solidFill>
                          <a:latin typeface="Calibri"/>
                        </a:rPr>
                        <a:t>Males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chemeClr val="tx1"/>
                          </a:solidFill>
                          <a:latin typeface="Calibri"/>
                        </a:rPr>
                        <a:t>1,90,83,083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chemeClr val="tx1"/>
                          </a:solidFill>
                          <a:latin typeface="Calibri"/>
                        </a:rPr>
                        <a:t>2,49,24,351,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chemeClr val="tx1"/>
                          </a:solidFill>
                          <a:latin typeface="Calibri"/>
                        </a:rPr>
                        <a:t>       30.6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chemeClr val="tx1"/>
                          </a:solidFill>
                          <a:latin typeface="Calibri"/>
                        </a:rPr>
                        <a:t>             80.1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83.7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9886">
                <a:tc>
                  <a:txBody>
                    <a:bodyPr/>
                    <a:lstStyle/>
                    <a:p>
                      <a:pPr algn="l" fontAlgn="b"/>
                      <a:r>
                        <a:rPr lang="en-US" sz="1600" b="1" i="0" u="none" strike="noStrike" dirty="0">
                          <a:solidFill>
                            <a:schemeClr val="tx1"/>
                          </a:solidFill>
                          <a:latin typeface="Calibri"/>
                        </a:rPr>
                        <a:t> Females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chemeClr val="tx1"/>
                          </a:solidFill>
                          <a:latin typeface="Calibri"/>
                        </a:rPr>
                        <a:t>1,32,55,246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1,96,97,752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chemeClr val="tx1"/>
                          </a:solidFill>
                          <a:latin typeface="Calibri"/>
                        </a:rPr>
                        <a:t>       48.6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chemeClr val="tx1"/>
                          </a:solidFill>
                          <a:latin typeface="Calibri"/>
                        </a:rPr>
                        <a:t>             63.2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71.2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409136" y="3657600"/>
          <a:ext cx="8077198" cy="2363056"/>
        </p:xfrm>
        <a:graphic>
          <a:graphicData uri="http://schemas.openxmlformats.org/drawingml/2006/table">
            <a:tbl>
              <a:tblPr/>
              <a:tblGrid>
                <a:gridCol w="2030928"/>
                <a:gridCol w="1457307"/>
                <a:gridCol w="1457307"/>
                <a:gridCol w="868182"/>
                <a:gridCol w="1131737"/>
                <a:gridCol w="1131737"/>
              </a:tblGrid>
              <a:tr h="312490">
                <a:tc rowSpan="3">
                  <a:txBody>
                    <a:bodyPr/>
                    <a:lstStyle/>
                    <a:p>
                      <a:pPr algn="ctr" fontAlgn="ctr"/>
                      <a:r>
                        <a:rPr lang="en-US" sz="1800" b="1" i="0" u="none" strike="noStrike" dirty="0">
                          <a:solidFill>
                            <a:schemeClr val="tx1"/>
                          </a:solidFill>
                          <a:latin typeface="Calibri"/>
                        </a:rPr>
                        <a:t>Indicator</a:t>
                      </a:r>
                    </a:p>
                    <a:p>
                      <a:pPr algn="l" fontAlgn="b"/>
                      <a:r>
                        <a:rPr lang="en-US" sz="1800" b="1" i="0" u="none" strike="noStrike" dirty="0">
                          <a:solidFill>
                            <a:schemeClr val="tx1"/>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gridSpan="5">
                  <a:txBody>
                    <a:bodyPr/>
                    <a:lstStyle/>
                    <a:p>
                      <a:pPr algn="ctr" fontAlgn="ctr"/>
                      <a:r>
                        <a:rPr lang="en-US" sz="1800" b="1" i="0" u="none" strike="noStrike" dirty="0" smtClean="0">
                          <a:solidFill>
                            <a:schemeClr val="tx1"/>
                          </a:solidFill>
                          <a:latin typeface="Calibri"/>
                        </a:rPr>
                        <a:t>Madhya Pradesh</a:t>
                      </a:r>
                      <a:endParaRPr lang="en-US" sz="1800" b="1"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5710">
                <a:tc vMerge="1">
                  <a:txBody>
                    <a:bodyPr/>
                    <a:lstStyle/>
                    <a:p>
                      <a:pPr algn="ctr" fontAlgn="ctr"/>
                      <a:endParaRPr lang="en-US" sz="1800" b="1"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800" b="1" i="0" u="none" strike="noStrike" dirty="0" smtClean="0">
                          <a:solidFill>
                            <a:schemeClr val="tx1"/>
                          </a:solidFill>
                          <a:latin typeface="Calibri"/>
                        </a:rPr>
                        <a:t>Absolute</a:t>
                      </a:r>
                      <a:endParaRPr lang="en-US" sz="1800" b="1"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endParaRPr lang="en-US"/>
                    </a:p>
                  </a:txBody>
                  <a:tcPr/>
                </a:tc>
                <a:tc rowSpan="2">
                  <a:txBody>
                    <a:bodyPr/>
                    <a:lstStyle/>
                    <a:p>
                      <a:pPr algn="ctr" fontAlgn="ctr"/>
                      <a:r>
                        <a:rPr lang="en-US" sz="1800" b="1" i="0" u="none" strike="noStrike" dirty="0">
                          <a:solidFill>
                            <a:schemeClr val="tx1"/>
                          </a:solidFill>
                          <a:latin typeface="Calibri"/>
                        </a:rPr>
                        <a:t>Decadal Growth 2001-11</a:t>
                      </a:r>
                    </a:p>
                    <a:p>
                      <a:pPr algn="l" fontAlgn="b"/>
                      <a:r>
                        <a:rPr lang="en-US" sz="1800" b="1" i="0" u="none" strike="noStrike" dirty="0">
                          <a:solidFill>
                            <a:schemeClr val="tx1"/>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gridSpan="2">
                  <a:txBody>
                    <a:bodyPr/>
                    <a:lstStyle/>
                    <a:p>
                      <a:pPr algn="ctr" fontAlgn="ctr"/>
                      <a:r>
                        <a:rPr lang="en-US" sz="1800" b="1" i="0" u="none" strike="noStrike" dirty="0" smtClean="0">
                          <a:solidFill>
                            <a:schemeClr val="tx1"/>
                          </a:solidFill>
                          <a:latin typeface="+mn-lt"/>
                        </a:rPr>
                        <a:t>Literacy Rate</a:t>
                      </a:r>
                      <a:endParaRPr lang="en-US" sz="1800" b="1" i="0" u="none" strike="noStrike" dirty="0">
                        <a:solidFill>
                          <a:schemeClr val="tx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endParaRPr lang="en-US"/>
                    </a:p>
                  </a:txBody>
                  <a:tcPr/>
                </a:tc>
              </a:tr>
              <a:tr h="533400">
                <a:tc vMerge="1">
                  <a:txBody>
                    <a:bodyPr/>
                    <a:lstStyle/>
                    <a:p>
                      <a:endParaRPr lang="en-IN"/>
                    </a:p>
                  </a:txBody>
                  <a:tcPr/>
                </a:tc>
                <a:tc>
                  <a:txBody>
                    <a:bodyPr/>
                    <a:lstStyle/>
                    <a:p>
                      <a:pPr algn="ctr" fontAlgn="b"/>
                      <a:r>
                        <a:rPr lang="en-US" sz="1800" b="1" i="0" u="none" strike="noStrike" dirty="0">
                          <a:solidFill>
                            <a:schemeClr val="tx1"/>
                          </a:solidFill>
                          <a:latin typeface="Calibri"/>
                        </a:rPr>
                        <a:t>2001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US" sz="1800" b="1" i="0" u="none" strike="noStrike" dirty="0">
                          <a:solidFill>
                            <a:schemeClr val="tx1"/>
                          </a:solidFill>
                          <a:latin typeface="Calibri"/>
                        </a:rPr>
                        <a:t>2011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vMerge="1">
                  <a:txBody>
                    <a:bodyPr/>
                    <a:lstStyle/>
                    <a:p>
                      <a:endParaRPr lang="en-IN"/>
                    </a:p>
                  </a:txBody>
                  <a:tcPr/>
                </a:tc>
                <a:tc>
                  <a:txBody>
                    <a:bodyPr/>
                    <a:lstStyle/>
                    <a:p>
                      <a:pPr algn="ctr" fontAlgn="b"/>
                      <a:r>
                        <a:rPr lang="en-US" sz="1800" b="1" i="0" u="none" strike="noStrike" dirty="0">
                          <a:solidFill>
                            <a:schemeClr val="tx1"/>
                          </a:solidFill>
                          <a:latin typeface="Calibri"/>
                        </a:rPr>
                        <a:t>2001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US" sz="1800" b="1" i="0" u="none" strike="noStrike" dirty="0">
                          <a:solidFill>
                            <a:schemeClr val="tx1"/>
                          </a:solidFill>
                          <a:latin typeface="Calibri"/>
                        </a:rPr>
                        <a:t>2011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r>
              <a:tr h="314587">
                <a:tc>
                  <a:txBody>
                    <a:bodyPr/>
                    <a:lstStyle/>
                    <a:p>
                      <a:pPr algn="l" fontAlgn="b"/>
                      <a:r>
                        <a:rPr lang="en-US" sz="1600" b="1" i="0" u="none" strike="noStrike" dirty="0">
                          <a:solidFill>
                            <a:schemeClr val="tx1"/>
                          </a:solidFill>
                          <a:latin typeface="Calibri"/>
                        </a:rPr>
                        <a:t>Persons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dirty="0">
                          <a:solidFill>
                            <a:schemeClr val="tx1"/>
                          </a:solidFill>
                          <a:latin typeface="Calibri"/>
                        </a:rPr>
                        <a:t>          8,16,402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a:solidFill>
                            <a:schemeClr val="tx1"/>
                          </a:solidFill>
                          <a:latin typeface="Calibri"/>
                        </a:rPr>
                        <a:t>        37,98,492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solidFill>
                            <a:schemeClr val="tx1"/>
                          </a:solidFill>
                          <a:latin typeface="Calibri"/>
                        </a:rPr>
                        <a:t>        365.3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solidFill>
                            <a:schemeClr val="tx1"/>
                          </a:solidFill>
                          <a:latin typeface="Calibri"/>
                        </a:rPr>
                        <a:t>       72.1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77.3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587">
                <a:tc>
                  <a:txBody>
                    <a:bodyPr/>
                    <a:lstStyle/>
                    <a:p>
                      <a:pPr algn="l" fontAlgn="b"/>
                      <a:r>
                        <a:rPr lang="en-US" sz="1600" b="1" i="0" u="none" strike="noStrike" dirty="0">
                          <a:solidFill>
                            <a:schemeClr val="tx1"/>
                          </a:solidFill>
                          <a:latin typeface="Calibri"/>
                        </a:rPr>
                        <a:t>Males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dirty="0">
                          <a:solidFill>
                            <a:schemeClr val="tx1"/>
                          </a:solidFill>
                          <a:latin typeface="Calibri"/>
                        </a:rPr>
                        <a:t>          4,91,881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dirty="0">
                          <a:solidFill>
                            <a:schemeClr val="tx1"/>
                          </a:solidFill>
                          <a:latin typeface="Calibri"/>
                        </a:rPr>
                        <a:t>        21,53,813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chemeClr val="tx1"/>
                          </a:solidFill>
                          <a:latin typeface="Calibri"/>
                        </a:rPr>
                        <a:t>        337.9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chemeClr val="tx1"/>
                          </a:solidFill>
                          <a:latin typeface="Calibri"/>
                        </a:rPr>
                        <a:t>       82.5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84.3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587">
                <a:tc>
                  <a:txBody>
                    <a:bodyPr/>
                    <a:lstStyle/>
                    <a:p>
                      <a:pPr algn="l" fontAlgn="b"/>
                      <a:r>
                        <a:rPr lang="en-US" sz="1600" b="1" i="0" u="none" strike="noStrike" dirty="0">
                          <a:solidFill>
                            <a:schemeClr val="tx1"/>
                          </a:solidFill>
                          <a:latin typeface="Calibri"/>
                        </a:rPr>
                        <a:t> Females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a:solidFill>
                            <a:schemeClr val="tx1"/>
                          </a:solidFill>
                          <a:latin typeface="Calibri"/>
                        </a:rPr>
                        <a:t>          3,24,521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dirty="0">
                          <a:solidFill>
                            <a:schemeClr val="tx1"/>
                          </a:solidFill>
                          <a:latin typeface="Calibri"/>
                        </a:rPr>
                        <a:t>        16,44,679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chemeClr val="tx1"/>
                          </a:solidFill>
                          <a:latin typeface="Calibri"/>
                        </a:rPr>
                        <a:t>        406.8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chemeClr val="tx1"/>
                          </a:solidFill>
                          <a:latin typeface="Calibri"/>
                        </a:rPr>
                        <a:t>       60.5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69.6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381000" y="6019800"/>
            <a:ext cx="8534400" cy="646331"/>
          </a:xfrm>
          <a:prstGeom prst="rect">
            <a:avLst/>
          </a:prstGeom>
          <a:noFill/>
        </p:spPr>
        <p:txBody>
          <a:bodyPr wrap="square" rtlCol="0">
            <a:spAutoFit/>
          </a:bodyPr>
          <a:lstStyle/>
          <a:p>
            <a:r>
              <a:rPr lang="en-US" sz="1200" dirty="0" smtClean="0"/>
              <a:t>Source: India-Slum data (PPT) from ORGI website</a:t>
            </a:r>
          </a:p>
          <a:p>
            <a:pPr>
              <a:buFont typeface="Arial" pitchFamily="34" charset="0"/>
              <a:buChar char="•"/>
            </a:pPr>
            <a:r>
              <a:rPr lang="en-US" sz="1200" dirty="0" smtClean="0"/>
              <a:t>State/town Slum PCA of 1103 towns reporting slum population-2001 from ORGI</a:t>
            </a:r>
          </a:p>
          <a:p>
            <a:pPr>
              <a:buFont typeface="Arial" pitchFamily="34" charset="0"/>
              <a:buChar char="•"/>
            </a:pPr>
            <a:r>
              <a:rPr lang="en-US" sz="1200" dirty="0" smtClean="0"/>
              <a:t>PCA for Slum, 2011-India &amp; MP</a:t>
            </a:r>
          </a:p>
        </p:txBody>
      </p:sp>
    </p:spTree>
    <p:extLst>
      <p:ext uri="{BB962C8B-B14F-4D97-AF65-F5344CB8AC3E}">
        <p14:creationId xmlns:p14="http://schemas.microsoft.com/office/powerpoint/2010/main" val="1062026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55437"/>
          </a:xfrm>
        </p:spPr>
        <p:txBody>
          <a:bodyPr>
            <a:normAutofit fontScale="90000"/>
          </a:bodyPr>
          <a:lstStyle/>
          <a:p>
            <a:r>
              <a:rPr lang="en-US" sz="3200" b="1" dirty="0" smtClean="0"/>
              <a:t>Literacy Rate : India &amp; Madhya Pradesh</a:t>
            </a:r>
            <a:br>
              <a:rPr lang="en-US" sz="3200" b="1" dirty="0" smtClean="0"/>
            </a:br>
            <a:r>
              <a:rPr lang="en-US" sz="2200" b="1" dirty="0" smtClean="0"/>
              <a:t>Top &amp; Bottom five State/UTs/ Slum reported Towns</a:t>
            </a:r>
            <a:endParaRPr lang="en-US" sz="3200" b="1" dirty="0"/>
          </a:p>
        </p:txBody>
      </p:sp>
      <p:graphicFrame>
        <p:nvGraphicFramePr>
          <p:cNvPr id="4" name="Content Placeholder 3"/>
          <p:cNvGraphicFramePr>
            <a:graphicFrameLocks noGrp="1"/>
          </p:cNvGraphicFramePr>
          <p:nvPr>
            <p:ph idx="1"/>
          </p:nvPr>
        </p:nvGraphicFramePr>
        <p:xfrm>
          <a:off x="457200" y="872231"/>
          <a:ext cx="8229600" cy="5390766"/>
        </p:xfrm>
        <a:graphic>
          <a:graphicData uri="http://schemas.openxmlformats.org/drawingml/2006/table">
            <a:tbl>
              <a:tblPr/>
              <a:tblGrid>
                <a:gridCol w="2499407"/>
                <a:gridCol w="1806186"/>
                <a:gridCol w="2171407"/>
                <a:gridCol w="1752600"/>
              </a:tblGrid>
              <a:tr h="514234">
                <a:tc>
                  <a:txBody>
                    <a:bodyPr/>
                    <a:lstStyle/>
                    <a:p>
                      <a:pPr algn="l" fontAlgn="b"/>
                      <a:r>
                        <a:rPr lang="en-US" sz="1800" b="1" i="0" u="none" strike="noStrike" dirty="0" smtClean="0">
                          <a:solidFill>
                            <a:schemeClr val="tx1"/>
                          </a:solidFill>
                          <a:latin typeface="Calibri"/>
                        </a:rPr>
                        <a:t>State/UTs</a:t>
                      </a:r>
                      <a:endParaRPr lang="en-US" sz="1800" b="1" i="0" u="none" strike="noStrike" dirty="0">
                        <a:solidFill>
                          <a:schemeClr val="tx1"/>
                        </a:solidFill>
                        <a:latin typeface="Calibri"/>
                      </a:endParaRPr>
                    </a:p>
                  </a:txBody>
                  <a:tcPr marL="8088" marR="8088" marT="8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ctr"/>
                      <a:r>
                        <a:rPr lang="en-US" sz="1800" b="1" i="0" u="none" strike="noStrike" dirty="0" smtClean="0">
                          <a:solidFill>
                            <a:schemeClr val="tx1"/>
                          </a:solidFill>
                          <a:latin typeface="+mn-lt"/>
                        </a:rPr>
                        <a:t>Literacy Rate</a:t>
                      </a:r>
                      <a:endParaRPr lang="en-US" sz="1800" b="1" i="0" u="none" strike="noStrike" dirty="0">
                        <a:solidFill>
                          <a:schemeClr val="tx1"/>
                        </a:solidFill>
                        <a:latin typeface="+mn-lt"/>
                      </a:endParaRPr>
                    </a:p>
                  </a:txBody>
                  <a:tcPr marL="8088" marR="8088" marT="8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l" fontAlgn="b"/>
                      <a:r>
                        <a:rPr lang="en-US" sz="1800" b="1" i="0" u="none" strike="noStrike" dirty="0" smtClean="0">
                          <a:solidFill>
                            <a:schemeClr val="tx1"/>
                          </a:solidFill>
                          <a:latin typeface="Calibri"/>
                        </a:rPr>
                        <a:t>State/UTs</a:t>
                      </a:r>
                      <a:endParaRPr lang="en-US" sz="1800" b="1" i="0" u="none" strike="noStrike" dirty="0">
                        <a:solidFill>
                          <a:schemeClr val="tx1"/>
                        </a:solidFill>
                        <a:latin typeface="Calibri"/>
                      </a:endParaRPr>
                    </a:p>
                  </a:txBody>
                  <a:tcPr marL="8088" marR="8088" marT="8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ctr"/>
                      <a:r>
                        <a:rPr lang="en-US" sz="1800" b="1" i="0" u="none" strike="noStrike" dirty="0" smtClean="0">
                          <a:solidFill>
                            <a:schemeClr val="tx1"/>
                          </a:solidFill>
                          <a:latin typeface="+mn-lt"/>
                        </a:rPr>
                        <a:t>Literacy Rate</a:t>
                      </a:r>
                      <a:endParaRPr lang="en-US" sz="1800" b="1" i="0" u="none" strike="noStrike" dirty="0">
                        <a:solidFill>
                          <a:schemeClr val="tx1"/>
                        </a:solidFill>
                        <a:latin typeface="+mn-lt"/>
                      </a:endParaRPr>
                    </a:p>
                  </a:txBody>
                  <a:tcPr marL="8088" marR="8088" marT="8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r>
              <a:tr h="279975">
                <a:tc gridSpan="4">
                  <a:txBody>
                    <a:bodyPr/>
                    <a:lstStyle/>
                    <a:p>
                      <a:pPr algn="ctr" fontAlgn="b"/>
                      <a:r>
                        <a:rPr lang="en-US" sz="1800" b="1" i="0" u="none" strike="noStrike" dirty="0">
                          <a:solidFill>
                            <a:schemeClr val="tx1"/>
                          </a:solidFill>
                          <a:latin typeface="Calibri"/>
                        </a:rPr>
                        <a:t>India</a:t>
                      </a:r>
                    </a:p>
                  </a:txBody>
                  <a:tcPr marL="8088" marR="8088" marT="80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9975">
                <a:tc gridSpan="2">
                  <a:txBody>
                    <a:bodyPr/>
                    <a:lstStyle/>
                    <a:p>
                      <a:pPr algn="ctr" fontAlgn="b"/>
                      <a:r>
                        <a:rPr lang="en-US" sz="1800" b="1" i="0" u="none" strike="noStrike" dirty="0">
                          <a:solidFill>
                            <a:schemeClr val="tx1"/>
                          </a:solidFill>
                          <a:latin typeface="Calibri"/>
                        </a:rPr>
                        <a:t>Top 5</a:t>
                      </a:r>
                    </a:p>
                  </a:txBody>
                  <a:tcPr marL="8088" marR="8088" marT="80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endParaRPr lang="en-US"/>
                    </a:p>
                  </a:txBody>
                  <a:tcPr/>
                </a:tc>
                <a:tc gridSpan="2">
                  <a:txBody>
                    <a:bodyPr/>
                    <a:lstStyle/>
                    <a:p>
                      <a:pPr algn="ctr" fontAlgn="b"/>
                      <a:r>
                        <a:rPr lang="en-US" sz="1800" b="1" i="0" u="none" strike="noStrike" dirty="0">
                          <a:solidFill>
                            <a:schemeClr val="tx1"/>
                          </a:solidFill>
                          <a:latin typeface="Calibri"/>
                        </a:rPr>
                        <a:t>Bottom 5</a:t>
                      </a:r>
                    </a:p>
                  </a:txBody>
                  <a:tcPr marL="8088" marR="8088" marT="80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endParaRPr lang="en-US"/>
                    </a:p>
                  </a:txBody>
                  <a:tcPr/>
                </a:tc>
              </a:tr>
              <a:tr h="337014">
                <a:tc>
                  <a:txBody>
                    <a:bodyPr/>
                    <a:lstStyle/>
                    <a:p>
                      <a:pPr algn="l" fontAlgn="b"/>
                      <a:r>
                        <a:rPr lang="en-US" sz="1600" b="1" i="0" u="none" strike="noStrike" dirty="0">
                          <a:solidFill>
                            <a:schemeClr val="tx1"/>
                          </a:solidFill>
                          <a:latin typeface="Calibri"/>
                        </a:rPr>
                        <a:t>MIZORAM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98.1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a:solidFill>
                            <a:schemeClr val="tx1"/>
                          </a:solidFill>
                          <a:latin typeface="Calibri"/>
                        </a:rPr>
                        <a:t>CHANDIGARH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b="1" i="0" u="none" strike="noStrike" dirty="0">
                          <a:solidFill>
                            <a:schemeClr val="tx1"/>
                          </a:solidFill>
                          <a:latin typeface="Calibri"/>
                        </a:rPr>
                        <a:t>66.4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93">
                <a:tc>
                  <a:txBody>
                    <a:bodyPr/>
                    <a:lstStyle/>
                    <a:p>
                      <a:pPr algn="l" fontAlgn="b"/>
                      <a:r>
                        <a:rPr lang="en-US" sz="1600" b="1" i="0" u="none" strike="noStrike" dirty="0">
                          <a:solidFill>
                            <a:schemeClr val="tx1"/>
                          </a:solidFill>
                          <a:latin typeface="Calibri"/>
                        </a:rPr>
                        <a:t>KERALA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93.1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dirty="0">
                          <a:solidFill>
                            <a:schemeClr val="tx1"/>
                          </a:solidFill>
                          <a:latin typeface="Calibri"/>
                        </a:rPr>
                        <a:t>JAMMU &amp; KASHMIR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b="1" i="0" u="none" strike="noStrike" dirty="0">
                          <a:solidFill>
                            <a:schemeClr val="tx1"/>
                          </a:solidFill>
                          <a:latin typeface="Calibri"/>
                        </a:rPr>
                        <a:t>68.0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93">
                <a:tc>
                  <a:txBody>
                    <a:bodyPr/>
                    <a:lstStyle/>
                    <a:p>
                      <a:pPr algn="l" fontAlgn="b"/>
                      <a:r>
                        <a:rPr lang="en-US" sz="1600" b="1" i="0" u="none" strike="noStrike">
                          <a:solidFill>
                            <a:schemeClr val="tx1"/>
                          </a:solidFill>
                          <a:latin typeface="Calibri"/>
                        </a:rPr>
                        <a:t>TRIPURA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90.7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dirty="0">
                          <a:solidFill>
                            <a:schemeClr val="tx1"/>
                          </a:solidFill>
                          <a:latin typeface="Calibri"/>
                        </a:rPr>
                        <a:t>BIHAR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b="1" i="0" u="none" strike="noStrike" dirty="0">
                          <a:solidFill>
                            <a:schemeClr val="tx1"/>
                          </a:solidFill>
                          <a:latin typeface="Calibri"/>
                        </a:rPr>
                        <a:t>68.2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93">
                <a:tc>
                  <a:txBody>
                    <a:bodyPr/>
                    <a:lstStyle/>
                    <a:p>
                      <a:pPr algn="l" fontAlgn="b"/>
                      <a:r>
                        <a:rPr lang="en-US" sz="1600" b="1" i="0" u="none" strike="noStrike">
                          <a:solidFill>
                            <a:schemeClr val="tx1"/>
                          </a:solidFill>
                          <a:latin typeface="Calibri"/>
                        </a:rPr>
                        <a:t>MEGHALAYA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89.0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dirty="0">
                          <a:solidFill>
                            <a:schemeClr val="tx1"/>
                          </a:solidFill>
                          <a:latin typeface="Calibri"/>
                        </a:rPr>
                        <a:t>UTTAR PRADESH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b="1" i="0" u="none" strike="noStrike" dirty="0">
                          <a:solidFill>
                            <a:schemeClr val="tx1"/>
                          </a:solidFill>
                          <a:latin typeface="Calibri"/>
                        </a:rPr>
                        <a:t>69.0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926">
                <a:tc>
                  <a:txBody>
                    <a:bodyPr/>
                    <a:lstStyle/>
                    <a:p>
                      <a:pPr algn="l" fontAlgn="b"/>
                      <a:r>
                        <a:rPr lang="en-US" sz="1600" b="1" i="0" u="none" strike="noStrike">
                          <a:solidFill>
                            <a:schemeClr val="tx1"/>
                          </a:solidFill>
                          <a:latin typeface="Calibri"/>
                        </a:rPr>
                        <a:t>NAGALAND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88.8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a:solidFill>
                            <a:schemeClr val="tx1"/>
                          </a:solidFill>
                          <a:latin typeface="Calibri"/>
                        </a:rPr>
                        <a:t>ARUNACHAL PRADESH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b="1" i="0" u="none" strike="noStrike" dirty="0">
                          <a:solidFill>
                            <a:schemeClr val="tx1"/>
                          </a:solidFill>
                          <a:latin typeface="Calibri"/>
                        </a:rPr>
                        <a:t>69.4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9975">
                <a:tc gridSpan="4">
                  <a:txBody>
                    <a:bodyPr/>
                    <a:lstStyle/>
                    <a:p>
                      <a:pPr algn="ctr" fontAlgn="b"/>
                      <a:endParaRPr lang="en-US" sz="1800" b="1" i="0" u="none" strike="noStrike" dirty="0">
                        <a:solidFill>
                          <a:schemeClr val="tx1"/>
                        </a:solidFill>
                        <a:latin typeface="Calibri"/>
                      </a:endParaRPr>
                    </a:p>
                  </a:txBody>
                  <a:tcPr marL="8088" marR="8088" marT="80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US"/>
                    </a:p>
                  </a:txBody>
                  <a:tcPr/>
                </a:tc>
              </a:tr>
              <a:tr h="279975">
                <a:tc gridSpan="4">
                  <a:txBody>
                    <a:bodyPr/>
                    <a:lstStyle/>
                    <a:p>
                      <a:pPr algn="ctr" fontAlgn="b"/>
                      <a:r>
                        <a:rPr lang="en-US" sz="1800" b="1" i="0" u="none" strike="noStrike" dirty="0">
                          <a:solidFill>
                            <a:schemeClr val="tx1"/>
                          </a:solidFill>
                          <a:latin typeface="Calibri"/>
                        </a:rPr>
                        <a:t> Madhya Pradesh </a:t>
                      </a:r>
                    </a:p>
                  </a:txBody>
                  <a:tcPr marL="8088" marR="8088" marT="80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9975">
                <a:tc gridSpan="2">
                  <a:txBody>
                    <a:bodyPr/>
                    <a:lstStyle/>
                    <a:p>
                      <a:pPr algn="l" fontAlgn="b"/>
                      <a:r>
                        <a:rPr lang="en-US" sz="1800" b="1" i="0" u="none" strike="noStrike" dirty="0" smtClean="0">
                          <a:solidFill>
                            <a:schemeClr val="tx1"/>
                          </a:solidFill>
                          <a:latin typeface="Calibri"/>
                        </a:rPr>
                        <a:t>Slum</a:t>
                      </a:r>
                      <a:r>
                        <a:rPr lang="en-US" sz="1800" b="1" i="0" u="none" strike="noStrike" baseline="0" dirty="0" smtClean="0">
                          <a:solidFill>
                            <a:schemeClr val="tx1"/>
                          </a:solidFill>
                          <a:latin typeface="Calibri"/>
                        </a:rPr>
                        <a:t> reported </a:t>
                      </a:r>
                      <a:r>
                        <a:rPr lang="en-US" sz="1800" b="1" i="0" u="none" strike="noStrike" dirty="0" smtClean="0">
                          <a:solidFill>
                            <a:schemeClr val="tx1"/>
                          </a:solidFill>
                          <a:latin typeface="Calibri"/>
                        </a:rPr>
                        <a:t>Towns</a:t>
                      </a:r>
                      <a:endParaRPr lang="en-US" sz="1800" b="1" i="0" u="none" strike="noStrike" dirty="0">
                        <a:solidFill>
                          <a:schemeClr val="tx1"/>
                        </a:solidFill>
                        <a:latin typeface="Calibri"/>
                      </a:endParaRPr>
                    </a:p>
                  </a:txBody>
                  <a:tcPr marL="8088" marR="8088" marT="80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pPr algn="l" fontAlgn="b"/>
                      <a:endParaRPr lang="en-US" sz="1800" b="1" i="0" u="none" strike="noStrike" dirty="0">
                        <a:solidFill>
                          <a:schemeClr val="tx1"/>
                        </a:solidFill>
                        <a:latin typeface="Calibri"/>
                      </a:endParaRPr>
                    </a:p>
                  </a:txBody>
                  <a:tcPr marL="8088" marR="8088" marT="80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b"/>
                      <a:r>
                        <a:rPr lang="en-US" sz="1800" b="1" i="0" u="none" strike="noStrike" dirty="0" smtClean="0">
                          <a:solidFill>
                            <a:schemeClr val="tx1"/>
                          </a:solidFill>
                          <a:latin typeface="Calibri"/>
                        </a:rPr>
                        <a:t>Slum reported Towns</a:t>
                      </a:r>
                      <a:endParaRPr lang="en-US" sz="1800" b="1" i="0" u="none" strike="noStrike" dirty="0">
                        <a:solidFill>
                          <a:schemeClr val="tx1"/>
                        </a:solidFill>
                        <a:latin typeface="Calibri"/>
                      </a:endParaRPr>
                    </a:p>
                  </a:txBody>
                  <a:tcPr marL="8088" marR="8088" marT="80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endParaRPr lang="en-US"/>
                    </a:p>
                  </a:txBody>
                  <a:tcPr/>
                </a:tc>
              </a:tr>
              <a:tr h="279975">
                <a:tc gridSpan="2">
                  <a:txBody>
                    <a:bodyPr/>
                    <a:lstStyle/>
                    <a:p>
                      <a:pPr algn="ctr" fontAlgn="b"/>
                      <a:r>
                        <a:rPr lang="en-US" sz="1800" b="1" i="0" u="none" strike="noStrike" dirty="0">
                          <a:solidFill>
                            <a:schemeClr val="tx1"/>
                          </a:solidFill>
                          <a:latin typeface="Calibri"/>
                        </a:rPr>
                        <a:t>Top 5</a:t>
                      </a:r>
                    </a:p>
                  </a:txBody>
                  <a:tcPr marL="8088" marR="8088" marT="80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endParaRPr lang="en-US"/>
                    </a:p>
                  </a:txBody>
                  <a:tcPr/>
                </a:tc>
                <a:tc gridSpan="2">
                  <a:txBody>
                    <a:bodyPr/>
                    <a:lstStyle/>
                    <a:p>
                      <a:pPr algn="ctr" fontAlgn="b"/>
                      <a:r>
                        <a:rPr lang="en-US" sz="1800" b="1" i="0" u="none" strike="noStrike" dirty="0">
                          <a:solidFill>
                            <a:schemeClr val="tx1"/>
                          </a:solidFill>
                          <a:latin typeface="Calibri"/>
                        </a:rPr>
                        <a:t>Bottom 5</a:t>
                      </a:r>
                    </a:p>
                  </a:txBody>
                  <a:tcPr marL="8088" marR="8088" marT="80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endParaRPr lang="en-US"/>
                    </a:p>
                  </a:txBody>
                  <a:tcPr/>
                </a:tc>
              </a:tr>
              <a:tr h="316893">
                <a:tc>
                  <a:txBody>
                    <a:bodyPr/>
                    <a:lstStyle/>
                    <a:p>
                      <a:pPr algn="l" fontAlgn="b"/>
                      <a:r>
                        <a:rPr lang="en-US" sz="1600" b="1" i="0" u="none" strike="noStrike" dirty="0" err="1">
                          <a:solidFill>
                            <a:schemeClr val="tx1"/>
                          </a:solidFill>
                          <a:latin typeface="Calibri"/>
                        </a:rPr>
                        <a:t>Amla</a:t>
                      </a:r>
                      <a:r>
                        <a:rPr lang="en-US" sz="1600" b="1" i="0" u="none" strike="noStrike" dirty="0">
                          <a:solidFill>
                            <a:schemeClr val="tx1"/>
                          </a:solidFill>
                          <a:latin typeface="Calibri"/>
                        </a:rPr>
                        <a:t> (M)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89.7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a:solidFill>
                            <a:schemeClr val="tx1"/>
                          </a:solidFill>
                          <a:latin typeface="Calibri"/>
                        </a:rPr>
                        <a:t>Chandia (NP)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b="1" i="0" u="none" strike="noStrike" dirty="0">
                          <a:solidFill>
                            <a:schemeClr val="tx1"/>
                          </a:solidFill>
                          <a:latin typeface="Calibri"/>
                        </a:rPr>
                        <a:t>44.7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93">
                <a:tc>
                  <a:txBody>
                    <a:bodyPr/>
                    <a:lstStyle/>
                    <a:p>
                      <a:pPr algn="l" fontAlgn="b"/>
                      <a:r>
                        <a:rPr lang="en-US" sz="1600" b="1" i="0" u="none" strike="noStrike" dirty="0" err="1">
                          <a:solidFill>
                            <a:schemeClr val="tx1"/>
                          </a:solidFill>
                          <a:latin typeface="Calibri"/>
                        </a:rPr>
                        <a:t>Balaghat</a:t>
                      </a:r>
                      <a:r>
                        <a:rPr lang="en-US" sz="1600" b="1" i="0" u="none" strike="noStrike" dirty="0">
                          <a:solidFill>
                            <a:schemeClr val="tx1"/>
                          </a:solidFill>
                          <a:latin typeface="Calibri"/>
                        </a:rPr>
                        <a:t> (M)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89.3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a:solidFill>
                            <a:schemeClr val="tx1"/>
                          </a:solidFill>
                          <a:latin typeface="Calibri"/>
                        </a:rPr>
                        <a:t>Garoth (NP)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b="1" i="0" u="none" strike="noStrike" dirty="0">
                          <a:solidFill>
                            <a:schemeClr val="tx1"/>
                          </a:solidFill>
                          <a:latin typeface="Calibri"/>
                        </a:rPr>
                        <a:t>49.0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93">
                <a:tc>
                  <a:txBody>
                    <a:bodyPr/>
                    <a:lstStyle/>
                    <a:p>
                      <a:pPr algn="l" fontAlgn="b"/>
                      <a:r>
                        <a:rPr lang="en-US" sz="1600" b="1" i="0" u="none" strike="noStrike">
                          <a:solidFill>
                            <a:schemeClr val="tx1"/>
                          </a:solidFill>
                          <a:latin typeface="Calibri"/>
                        </a:rPr>
                        <a:t>Mandla (M + OG)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88.3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dirty="0" err="1">
                          <a:solidFill>
                            <a:schemeClr val="tx1"/>
                          </a:solidFill>
                          <a:latin typeface="Calibri"/>
                        </a:rPr>
                        <a:t>Beohari</a:t>
                      </a:r>
                      <a:r>
                        <a:rPr lang="en-IN" sz="1600" b="1" i="0" u="none" strike="noStrike" dirty="0">
                          <a:solidFill>
                            <a:schemeClr val="tx1"/>
                          </a:solidFill>
                          <a:latin typeface="Calibri"/>
                        </a:rPr>
                        <a:t> (NP)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b="1" i="0" u="none" strike="noStrike" dirty="0">
                          <a:solidFill>
                            <a:schemeClr val="tx1"/>
                          </a:solidFill>
                          <a:latin typeface="Calibri"/>
                        </a:rPr>
                        <a:t>51.9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93">
                <a:tc>
                  <a:txBody>
                    <a:bodyPr/>
                    <a:lstStyle/>
                    <a:p>
                      <a:pPr algn="l" fontAlgn="b"/>
                      <a:r>
                        <a:rPr lang="en-US" sz="1600" b="1" i="0" u="none" strike="noStrike">
                          <a:solidFill>
                            <a:schemeClr val="tx1"/>
                          </a:solidFill>
                          <a:latin typeface="Calibri"/>
                        </a:rPr>
                        <a:t>Seoni (M)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88.2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dirty="0">
                          <a:solidFill>
                            <a:schemeClr val="tx1"/>
                          </a:solidFill>
                          <a:latin typeface="Calibri"/>
                        </a:rPr>
                        <a:t>Kari (NP)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b="1" i="0" u="none" strike="noStrike" dirty="0">
                          <a:solidFill>
                            <a:schemeClr val="tx1"/>
                          </a:solidFill>
                          <a:latin typeface="Calibri"/>
                        </a:rPr>
                        <a:t>53.2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93">
                <a:tc>
                  <a:txBody>
                    <a:bodyPr/>
                    <a:lstStyle/>
                    <a:p>
                      <a:pPr algn="l" fontAlgn="b"/>
                      <a:r>
                        <a:rPr lang="en-US" sz="1600" b="1" i="0" u="none" strike="noStrike">
                          <a:solidFill>
                            <a:schemeClr val="tx1"/>
                          </a:solidFill>
                          <a:latin typeface="Calibri"/>
                        </a:rPr>
                        <a:t>Jabalpur Cantt (CB)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88.2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b="1" i="0" u="none" strike="noStrike">
                          <a:solidFill>
                            <a:schemeClr val="tx1"/>
                          </a:solidFill>
                          <a:latin typeface="Calibri"/>
                        </a:rPr>
                        <a:t>Jeron Khalsa (NP)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b="1" i="0" u="none" strike="noStrike" dirty="0">
                          <a:solidFill>
                            <a:schemeClr val="tx1"/>
                          </a:solidFill>
                          <a:latin typeface="Calibri"/>
                        </a:rPr>
                        <a:t>53.6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381000" y="6211669"/>
            <a:ext cx="8534400" cy="646331"/>
          </a:xfrm>
          <a:prstGeom prst="rect">
            <a:avLst/>
          </a:prstGeom>
          <a:noFill/>
        </p:spPr>
        <p:txBody>
          <a:bodyPr wrap="square" rtlCol="0">
            <a:spAutoFit/>
          </a:bodyPr>
          <a:lstStyle/>
          <a:p>
            <a:r>
              <a:rPr lang="en-US" sz="1200" dirty="0" smtClean="0"/>
              <a:t>Source: India-Slum data (PPT) from ORGI website</a:t>
            </a:r>
          </a:p>
          <a:p>
            <a:pPr>
              <a:buFont typeface="Arial" pitchFamily="34" charset="0"/>
              <a:buChar char="•"/>
            </a:pPr>
            <a:r>
              <a:rPr lang="en-US" sz="1200" dirty="0" smtClean="0"/>
              <a:t>State/town Slum PCA of 1103 towns reporting slum population-2001 from ORGI</a:t>
            </a:r>
          </a:p>
          <a:p>
            <a:pPr>
              <a:buFont typeface="Arial" pitchFamily="34" charset="0"/>
              <a:buChar char="•"/>
            </a:pPr>
            <a:r>
              <a:rPr lang="en-US" sz="1200" dirty="0" smtClean="0"/>
              <a:t>PCA for Slum, 2011-India &amp; MP</a:t>
            </a:r>
          </a:p>
        </p:txBody>
      </p:sp>
    </p:spTree>
    <p:extLst>
      <p:ext uri="{BB962C8B-B14F-4D97-AF65-F5344CB8AC3E}">
        <p14:creationId xmlns:p14="http://schemas.microsoft.com/office/powerpoint/2010/main" val="3335024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smtClean="0"/>
              <a:t>Anthropogenic risks</a:t>
            </a:r>
            <a:br>
              <a:rPr lang="en-US" sz="2700" i="1" dirty="0" smtClean="0"/>
            </a:br>
            <a:r>
              <a:rPr lang="en-US" dirty="0" smtClean="0"/>
              <a:t>Poverty trap: Nairobi, Kenya</a:t>
            </a:r>
            <a:endParaRPr lang="en-US" dirty="0"/>
          </a:p>
        </p:txBody>
      </p:sp>
      <p:sp>
        <p:nvSpPr>
          <p:cNvPr id="3" name="Content Placeholder 2"/>
          <p:cNvSpPr>
            <a:spLocks noGrp="1"/>
          </p:cNvSpPr>
          <p:nvPr>
            <p:ph idx="1"/>
          </p:nvPr>
        </p:nvSpPr>
        <p:spPr/>
        <p:txBody>
          <a:bodyPr>
            <a:normAutofit fontScale="92500"/>
          </a:bodyPr>
          <a:lstStyle/>
          <a:p>
            <a:pPr>
              <a:lnSpc>
                <a:spcPct val="90000"/>
              </a:lnSpc>
            </a:pPr>
            <a:r>
              <a:rPr lang="en-US" dirty="0" smtClean="0"/>
              <a:t>60-70% of Nairobi pop. lives in slums covering 6% of land</a:t>
            </a:r>
          </a:p>
          <a:p>
            <a:pPr>
              <a:lnSpc>
                <a:spcPct val="90000"/>
              </a:lnSpc>
            </a:pPr>
            <a:r>
              <a:rPr lang="en-US" dirty="0" smtClean="0"/>
              <a:t>Fears of violence, crime, sanitation, housing, drugs, sexuality</a:t>
            </a:r>
          </a:p>
          <a:p>
            <a:pPr>
              <a:lnSpc>
                <a:spcPct val="90000"/>
              </a:lnSpc>
            </a:pPr>
            <a:r>
              <a:rPr lang="en-US" dirty="0" smtClean="0"/>
              <a:t>High </a:t>
            </a:r>
            <a:r>
              <a:rPr lang="en-US" dirty="0"/>
              <a:t>infant mortality, malnutrition, infectious disease, injurious conditions and drug use </a:t>
            </a:r>
            <a:endParaRPr lang="en-US" dirty="0" smtClean="0"/>
          </a:p>
          <a:p>
            <a:pPr>
              <a:lnSpc>
                <a:spcPct val="90000"/>
              </a:lnSpc>
            </a:pPr>
            <a:r>
              <a:rPr lang="en-US" dirty="0" smtClean="0"/>
              <a:t>Varied influences on breakdown of community engagement and social control</a:t>
            </a:r>
          </a:p>
          <a:p>
            <a:pPr>
              <a:lnSpc>
                <a:spcPct val="90000"/>
              </a:lnSpc>
            </a:pPr>
            <a:r>
              <a:rPr lang="en-US" dirty="0" smtClean="0"/>
              <a:t>Poverty</a:t>
            </a:r>
            <a:r>
              <a:rPr lang="en-US" dirty="0"/>
              <a:t>, </a:t>
            </a:r>
            <a:r>
              <a:rPr lang="en-US" dirty="0" err="1"/>
              <a:t>neighbourhood</a:t>
            </a:r>
            <a:r>
              <a:rPr lang="en-US" dirty="0"/>
              <a:t> </a:t>
            </a:r>
            <a:r>
              <a:rPr lang="en-US" dirty="0" smtClean="0"/>
              <a:t>investment, lack </a:t>
            </a:r>
            <a:r>
              <a:rPr lang="en-US" dirty="0"/>
              <a:t>of access to </a:t>
            </a:r>
            <a:r>
              <a:rPr lang="en-US" dirty="0" smtClean="0"/>
              <a:t>resources, ethnic difference are factors, but correlation to social problems varies in degree….. </a:t>
            </a:r>
            <a:r>
              <a:rPr lang="en-US" i="1" dirty="0"/>
              <a:t>p</a:t>
            </a:r>
            <a:r>
              <a:rPr lang="en-US" i="1" dirty="0" smtClean="0"/>
              <a:t>overty </a:t>
            </a:r>
            <a:r>
              <a:rPr lang="en-US" i="1" dirty="0"/>
              <a:t>traps breed violence</a:t>
            </a:r>
          </a:p>
          <a:p>
            <a:pPr>
              <a:lnSpc>
                <a:spcPct val="90000"/>
              </a:lnSpc>
            </a:pPr>
            <a:r>
              <a:rPr lang="en-US" b="1" dirty="0" smtClean="0"/>
              <a:t>Stable</a:t>
            </a:r>
            <a:r>
              <a:rPr lang="en-US" dirty="0" smtClean="0"/>
              <a:t> slum communities in Nairobi are more prone to violence</a:t>
            </a:r>
            <a:endParaRPr lang="en-US" dirty="0"/>
          </a:p>
          <a:p>
            <a:pPr>
              <a:lnSpc>
                <a:spcPct val="90000"/>
              </a:lnSpc>
            </a:pPr>
            <a:r>
              <a:rPr lang="en-US" dirty="0" smtClean="0"/>
              <a:t>Stable slums more likely to be ‘slums of despair’ – stabilized poverty</a:t>
            </a:r>
          </a:p>
        </p:txBody>
      </p:sp>
      <p:graphicFrame>
        <p:nvGraphicFramePr>
          <p:cNvPr id="4" name="Table 3"/>
          <p:cNvGraphicFramePr>
            <a:graphicFrameLocks noGrp="1"/>
          </p:cNvGraphicFramePr>
          <p:nvPr>
            <p:extLst>
              <p:ext uri="{D42A27DB-BD31-4B8C-83A1-F6EECF244321}">
                <p14:modId xmlns:p14="http://schemas.microsoft.com/office/powerpoint/2010/main" val="1386600309"/>
              </p:ext>
            </p:extLst>
          </p:nvPr>
        </p:nvGraphicFramePr>
        <p:xfrm>
          <a:off x="0" y="5702688"/>
          <a:ext cx="9144000" cy="822960"/>
        </p:xfrm>
        <a:graphic>
          <a:graphicData uri="http://schemas.openxmlformats.org/drawingml/2006/table">
            <a:tbl>
              <a:tblPr firstRow="1" bandRow="1">
                <a:tableStyleId>{5C22544A-7EE6-4342-B048-85BDC9FD1C3A}</a:tableStyleId>
              </a:tblPr>
              <a:tblGrid>
                <a:gridCol w="4572000"/>
                <a:gridCol w="4572000"/>
              </a:tblGrid>
              <a:tr h="7617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2"/>
                          </a:solidFill>
                          <a:latin typeface="Verdana"/>
                          <a:cs typeface="Verdana"/>
                        </a:rPr>
                        <a:t>‘slums of despair’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2"/>
                          </a:solidFill>
                          <a:latin typeface="Verdana"/>
                          <a:cs typeface="Verdana"/>
                        </a:rPr>
                        <a:t>long-term residents who lack the resources to escape; poverty trap</a:t>
                      </a:r>
                    </a:p>
                  </a:txBody>
                  <a:tcPr>
                    <a:lnL w="12700" cmpd="sng">
                      <a:noFill/>
                    </a:lnL>
                    <a:lnR w="1270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2"/>
                          </a:solidFill>
                          <a:latin typeface="Verdana"/>
                          <a:cs typeface="Verdana"/>
                        </a:rPr>
                        <a:t>‘slums of hope’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2"/>
                          </a:solidFill>
                          <a:latin typeface="Verdana"/>
                          <a:cs typeface="Verdana"/>
                        </a:rPr>
                        <a:t>short-term residents who possess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2"/>
                          </a:solidFill>
                          <a:latin typeface="Verdana"/>
                          <a:cs typeface="Verdana"/>
                        </a:rPr>
                        <a:t>the resources to escape quickly</a:t>
                      </a:r>
                    </a:p>
                  </a:txBody>
                  <a:tcPr>
                    <a:lnL w="12700" cap="flat" cmpd="sng" algn="ctr">
                      <a:solidFill>
                        <a:srgbClr val="FFFFFF"/>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9ECEB"/>
                    </a:solidFill>
                  </a:tcPr>
                </a:tc>
              </a:tr>
            </a:tbl>
          </a:graphicData>
        </a:graphic>
      </p:graphicFrame>
    </p:spTree>
    <p:extLst>
      <p:ext uri="{BB962C8B-B14F-4D97-AF65-F5344CB8AC3E}">
        <p14:creationId xmlns:p14="http://schemas.microsoft.com/office/powerpoint/2010/main" val="2440626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smtClean="0"/>
              <a:t>Anthropogenic risks	</a:t>
            </a:r>
            <a:br>
              <a:rPr lang="en-US" sz="2700" i="1" dirty="0" smtClean="0"/>
            </a:br>
            <a:r>
              <a:rPr lang="en-US" dirty="0" smtClean="0"/>
              <a:t>Drug crime: Rio de Janeiro</a:t>
            </a:r>
            <a:endParaRPr lang="en-US" dirty="0"/>
          </a:p>
        </p:txBody>
      </p:sp>
      <p:sp>
        <p:nvSpPr>
          <p:cNvPr id="3" name="Content Placeholder 2"/>
          <p:cNvSpPr>
            <a:spLocks noGrp="1"/>
          </p:cNvSpPr>
          <p:nvPr>
            <p:ph idx="1"/>
          </p:nvPr>
        </p:nvSpPr>
        <p:spPr/>
        <p:txBody>
          <a:bodyPr>
            <a:normAutofit fontScale="92500"/>
          </a:bodyPr>
          <a:lstStyle/>
          <a:p>
            <a:r>
              <a:rPr lang="en-US" dirty="0" smtClean="0"/>
              <a:t>Accelerated economic, political and cultural transformations spawn social fragmentation and increasing importance of leisure to define new social identities (</a:t>
            </a:r>
            <a:r>
              <a:rPr lang="en-US" dirty="0" err="1" smtClean="0"/>
              <a:t>Zaluar</a:t>
            </a:r>
            <a:r>
              <a:rPr lang="en-US" dirty="0" smtClean="0"/>
              <a:t> 2001)</a:t>
            </a:r>
          </a:p>
          <a:p>
            <a:r>
              <a:rPr lang="en-US" dirty="0" smtClean="0"/>
              <a:t>Protection and fearful respect through money and guns, and can buy compliance from official authorities (</a:t>
            </a:r>
            <a:r>
              <a:rPr lang="en-US" dirty="0" err="1" smtClean="0"/>
              <a:t>e.g</a:t>
            </a:r>
            <a:r>
              <a:rPr lang="en-US" dirty="0" smtClean="0"/>
              <a:t> police)</a:t>
            </a:r>
          </a:p>
          <a:p>
            <a:r>
              <a:rPr lang="en-US" dirty="0" smtClean="0"/>
              <a:t>Gangs are embedded in the social fabric of favelas</a:t>
            </a:r>
          </a:p>
          <a:p>
            <a:r>
              <a:rPr lang="en-US" dirty="0" smtClean="0"/>
              <a:t>Gangs don’t force individuals to join</a:t>
            </a:r>
          </a:p>
          <a:p>
            <a:r>
              <a:rPr lang="en-US" dirty="0" smtClean="0"/>
              <a:t>“masculine warrior ethos” that attracts boys to violence</a:t>
            </a:r>
          </a:p>
          <a:p>
            <a:r>
              <a:rPr lang="en-US" dirty="0" smtClean="0"/>
              <a:t>Fragmentation of multi-generational family units, disapproval of gang culture</a:t>
            </a:r>
          </a:p>
          <a:p>
            <a:r>
              <a:rPr lang="en-US" dirty="0" smtClean="0">
                <a:solidFill>
                  <a:schemeClr val="tx2">
                    <a:lumMod val="75000"/>
                  </a:schemeClr>
                </a:solidFill>
              </a:rPr>
              <a:t>Gangs offer economic security, valued identity, access to desirable commodities not easily available to slum dwellers</a:t>
            </a:r>
            <a:endParaRPr lang="en-US" dirty="0">
              <a:solidFill>
                <a:schemeClr val="tx2">
                  <a:lumMod val="75000"/>
                </a:schemeClr>
              </a:solidFill>
            </a:endParaRPr>
          </a:p>
        </p:txBody>
      </p:sp>
    </p:spTree>
    <p:extLst>
      <p:ext uri="{BB962C8B-B14F-4D97-AF65-F5344CB8AC3E}">
        <p14:creationId xmlns:p14="http://schemas.microsoft.com/office/powerpoint/2010/main" val="2386270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smtClean="0"/>
              <a:t>Anthropogenic risks</a:t>
            </a:r>
            <a:br>
              <a:rPr lang="en-US" sz="2700" i="1" dirty="0" smtClean="0"/>
            </a:br>
            <a:r>
              <a:rPr lang="en-US" dirty="0" smtClean="0"/>
              <a:t>Sexual violence</a:t>
            </a:r>
            <a:endParaRPr lang="en-US" dirty="0"/>
          </a:p>
        </p:txBody>
      </p:sp>
      <p:sp>
        <p:nvSpPr>
          <p:cNvPr id="3" name="Content Placeholder 2"/>
          <p:cNvSpPr>
            <a:spLocks noGrp="1"/>
          </p:cNvSpPr>
          <p:nvPr>
            <p:ph idx="1"/>
          </p:nvPr>
        </p:nvSpPr>
        <p:spPr/>
        <p:txBody>
          <a:bodyPr/>
          <a:lstStyle/>
          <a:p>
            <a:r>
              <a:rPr lang="en-US" b="1" dirty="0" smtClean="0"/>
              <a:t>Some video analysis! </a:t>
            </a:r>
          </a:p>
          <a:p>
            <a:r>
              <a:rPr lang="en-US" b="1" dirty="0" smtClean="0"/>
              <a:t>Use a SWOT analysis or vulnerability framework.</a:t>
            </a:r>
          </a:p>
          <a:p>
            <a:endParaRPr lang="en-US" dirty="0" smtClean="0"/>
          </a:p>
          <a:p>
            <a:r>
              <a:rPr lang="en-US" dirty="0" smtClean="0"/>
              <a:t>LGBT </a:t>
            </a:r>
            <a:r>
              <a:rPr lang="en-US" dirty="0"/>
              <a:t>community in South Africa at </a:t>
            </a:r>
            <a:r>
              <a:rPr lang="en-US" dirty="0">
                <a:hlinkClick r:id="rId2"/>
              </a:rPr>
              <a:t>https://www.youtube.com/watch?v=9aiufq04dp0&amp;feature=youtu.be</a:t>
            </a:r>
            <a:endParaRPr lang="en-US" dirty="0"/>
          </a:p>
          <a:p>
            <a:r>
              <a:rPr lang="en-US" dirty="0" smtClean="0"/>
              <a:t>Surviving Rape in South Africa </a:t>
            </a:r>
            <a:r>
              <a:rPr lang="en-US" dirty="0" err="1" smtClean="0"/>
              <a:t>at</a:t>
            </a:r>
            <a:r>
              <a:rPr lang="en-US" dirty="0" err="1" smtClean="0">
                <a:hlinkClick r:id="rId3"/>
              </a:rPr>
              <a:t>http</a:t>
            </a:r>
            <a:r>
              <a:rPr lang="en-US" dirty="0">
                <a:hlinkClick r:id="rId3"/>
              </a:rPr>
              <a:t>://www.irinnews.org/film/4210/Surviving-</a:t>
            </a:r>
            <a:r>
              <a:rPr lang="en-US" dirty="0" smtClean="0">
                <a:hlinkClick r:id="rId3"/>
              </a:rPr>
              <a:t>Rape</a:t>
            </a:r>
            <a:endParaRPr lang="en-US" dirty="0" smtClean="0"/>
          </a:p>
          <a:p>
            <a:r>
              <a:rPr lang="en-US" dirty="0" smtClean="0"/>
              <a:t>Sexual violence in Haiti. </a:t>
            </a:r>
            <a:r>
              <a:rPr lang="en-US" dirty="0"/>
              <a:t>See </a:t>
            </a:r>
            <a:r>
              <a:rPr lang="en-US" dirty="0">
                <a:hlinkClick r:id="rId4"/>
              </a:rPr>
              <a:t>http://www.amnesty.org/en/news-and-updates/report/haiti-sexual-violence-against-women-increasing-2011-01-</a:t>
            </a:r>
            <a:r>
              <a:rPr lang="en-US" dirty="0" smtClean="0">
                <a:hlinkClick r:id="rId4"/>
              </a:rPr>
              <a:t>06</a:t>
            </a:r>
            <a:endParaRPr lang="en-US" dirty="0" smtClean="0"/>
          </a:p>
        </p:txBody>
      </p:sp>
    </p:spTree>
    <p:extLst>
      <p:ext uri="{BB962C8B-B14F-4D97-AF65-F5344CB8AC3E}">
        <p14:creationId xmlns:p14="http://schemas.microsoft.com/office/powerpoint/2010/main" val="4033023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smtClean="0"/>
              <a:t>Anthropogenic risks</a:t>
            </a:r>
            <a:br>
              <a:rPr lang="en-US" sz="2700" i="1" dirty="0" smtClean="0"/>
            </a:br>
            <a:r>
              <a:rPr lang="en-US" dirty="0" smtClean="0"/>
              <a:t>Student SWOT analysis of urban violence</a:t>
            </a:r>
            <a:endParaRPr lang="en-US" dirty="0"/>
          </a:p>
        </p:txBody>
      </p:sp>
      <p:sp>
        <p:nvSpPr>
          <p:cNvPr id="3" name="Content Placeholder 2"/>
          <p:cNvSpPr>
            <a:spLocks noGrp="1"/>
          </p:cNvSpPr>
          <p:nvPr>
            <p:ph idx="4294967295"/>
          </p:nvPr>
        </p:nvSpPr>
        <p:spPr>
          <a:xfrm>
            <a:off x="0" y="1600200"/>
            <a:ext cx="8229600" cy="4876800"/>
          </a:xfrm>
        </p:spPr>
        <p:txBody>
          <a:bodyPr>
            <a:normAutofit/>
          </a:bodyPr>
          <a:lstStyle/>
          <a:p>
            <a:endParaRPr lang="en-US" dirty="0"/>
          </a:p>
          <a:p>
            <a:endParaRPr lang="en-US" dirty="0" smtClean="0"/>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10481625"/>
              </p:ext>
            </p:extLst>
          </p:nvPr>
        </p:nvGraphicFramePr>
        <p:xfrm>
          <a:off x="67800" y="1605775"/>
          <a:ext cx="9019756" cy="5669280"/>
        </p:xfrm>
        <a:graphic>
          <a:graphicData uri="http://schemas.openxmlformats.org/drawingml/2006/table">
            <a:tbl>
              <a:tblPr firstRow="1" bandRow="1">
                <a:tableStyleId>{5C22544A-7EE6-4342-B048-85BDC9FD1C3A}</a:tableStyleId>
              </a:tblPr>
              <a:tblGrid>
                <a:gridCol w="4509878"/>
                <a:gridCol w="4509878"/>
              </a:tblGrid>
              <a:tr h="2313376">
                <a:tc>
                  <a:txBody>
                    <a:bodyPr/>
                    <a:lstStyle/>
                    <a:p>
                      <a:r>
                        <a:rPr lang="en-US" b="0" dirty="0" smtClean="0"/>
                        <a:t>Strengths</a:t>
                      </a:r>
                    </a:p>
                    <a:p>
                      <a:pPr marL="285750" indent="-285750">
                        <a:buFont typeface="Arial"/>
                        <a:buChar char="•"/>
                      </a:pPr>
                      <a:r>
                        <a:rPr lang="en-US" b="0" dirty="0" smtClean="0"/>
                        <a:t>Organized community groups</a:t>
                      </a:r>
                    </a:p>
                    <a:p>
                      <a:pPr marL="285750" indent="-285750">
                        <a:buFont typeface="Arial"/>
                        <a:buChar char="•"/>
                      </a:pPr>
                      <a:r>
                        <a:rPr lang="en-US" b="0" dirty="0" smtClean="0"/>
                        <a:t>Solidarity</a:t>
                      </a:r>
                      <a:r>
                        <a:rPr lang="en-US" b="0" baseline="0" dirty="0" smtClean="0"/>
                        <a:t>, raise awareness</a:t>
                      </a:r>
                    </a:p>
                    <a:p>
                      <a:pPr marL="285750" indent="-285750">
                        <a:buFont typeface="Arial"/>
                        <a:buChar char="•"/>
                      </a:pPr>
                      <a:r>
                        <a:rPr lang="en-US" b="0" baseline="0" dirty="0" smtClean="0"/>
                        <a:t>People in Haiti and South Africa have made these videos</a:t>
                      </a:r>
                    </a:p>
                    <a:p>
                      <a:pPr marL="285750" indent="-285750">
                        <a:buFont typeface="Arial"/>
                        <a:buChar char="•"/>
                      </a:pPr>
                      <a:r>
                        <a:rPr lang="en-US" b="0" baseline="0" dirty="0" smtClean="0"/>
                        <a:t>S Africa group using social media</a:t>
                      </a:r>
                    </a:p>
                    <a:p>
                      <a:pPr marL="285750" indent="-285750">
                        <a:buFont typeface="Arial"/>
                        <a:buChar char="•"/>
                      </a:pPr>
                      <a:r>
                        <a:rPr lang="en-US" b="0" baseline="0" dirty="0" smtClean="0"/>
                        <a:t>S Africa photographer took initiative</a:t>
                      </a:r>
                    </a:p>
                    <a:p>
                      <a:pPr marL="285750" indent="-285750">
                        <a:buFont typeface="Arial"/>
                        <a:buChar char="•"/>
                      </a:pPr>
                      <a:r>
                        <a:rPr lang="en-US" b="0" baseline="0" dirty="0" smtClean="0"/>
                        <a:t>Community members care about each other; watch out for each other</a:t>
                      </a:r>
                      <a:endParaRPr lang="en-US" b="0" dirty="0" smtClean="0"/>
                    </a:p>
                  </a:txBody>
                  <a:tcPr>
                    <a:solidFill>
                      <a:srgbClr val="6B7D72"/>
                    </a:solidFill>
                  </a:tcPr>
                </a:tc>
                <a:tc>
                  <a:txBody>
                    <a:bodyPr/>
                    <a:lstStyle/>
                    <a:p>
                      <a:r>
                        <a:rPr lang="en-US" b="0" dirty="0" smtClean="0"/>
                        <a:t>Opportunities</a:t>
                      </a:r>
                    </a:p>
                    <a:p>
                      <a:pPr marL="285750" indent="-285750">
                        <a:buFont typeface="Arial"/>
                        <a:buChar char="•"/>
                      </a:pPr>
                      <a:r>
                        <a:rPr lang="en-US" b="0" dirty="0" smtClean="0"/>
                        <a:t>There is an opportunity</a:t>
                      </a:r>
                      <a:r>
                        <a:rPr lang="en-US" b="0" baseline="0" dirty="0" smtClean="0"/>
                        <a:t> in terms of people wanting to change things</a:t>
                      </a:r>
                    </a:p>
                    <a:p>
                      <a:pPr marL="285750" indent="-285750">
                        <a:buFont typeface="Arial"/>
                        <a:buChar char="•"/>
                      </a:pPr>
                      <a:r>
                        <a:rPr lang="en-US" b="0" baseline="0" dirty="0" smtClean="0"/>
                        <a:t>Action; informing children</a:t>
                      </a:r>
                      <a:endParaRPr lang="en-US" b="0" dirty="0"/>
                    </a:p>
                  </a:txBody>
                  <a:tcPr>
                    <a:solidFill>
                      <a:srgbClr val="6B7D72"/>
                    </a:solidFill>
                  </a:tcPr>
                </a:tc>
              </a:tr>
              <a:tr h="2515516">
                <a:tc>
                  <a:txBody>
                    <a:bodyPr/>
                    <a:lstStyle/>
                    <a:p>
                      <a:r>
                        <a:rPr lang="en-US" dirty="0" smtClean="0"/>
                        <a:t>Weaknesses</a:t>
                      </a:r>
                    </a:p>
                    <a:p>
                      <a:pPr marL="285750" indent="-285750">
                        <a:buFont typeface="Arial"/>
                        <a:buChar char="•"/>
                      </a:pPr>
                      <a:r>
                        <a:rPr lang="en-US" dirty="0" smtClean="0"/>
                        <a:t>Lack of security;</a:t>
                      </a:r>
                      <a:r>
                        <a:rPr lang="en-US" baseline="0" dirty="0" smtClean="0"/>
                        <a:t> much injustice</a:t>
                      </a:r>
                    </a:p>
                    <a:p>
                      <a:pPr marL="285750" indent="-285750">
                        <a:buFont typeface="Arial"/>
                        <a:buChar char="•"/>
                      </a:pPr>
                      <a:r>
                        <a:rPr lang="en-US" baseline="0" dirty="0" smtClean="0"/>
                        <a:t>Government ineptitude</a:t>
                      </a:r>
                    </a:p>
                    <a:p>
                      <a:pPr marL="285750" indent="-285750">
                        <a:buFont typeface="Arial"/>
                        <a:buChar char="•"/>
                      </a:pPr>
                      <a:r>
                        <a:rPr lang="en-US" baseline="0" dirty="0" smtClean="0"/>
                        <a:t>People who seek to change things are constrained</a:t>
                      </a:r>
                    </a:p>
                    <a:p>
                      <a:pPr marL="285750" indent="-285750">
                        <a:buFont typeface="Arial"/>
                        <a:buChar char="•"/>
                      </a:pPr>
                      <a:r>
                        <a:rPr lang="en-US" baseline="0" dirty="0" smtClean="0"/>
                        <a:t>Chance of repeat crime on victim</a:t>
                      </a:r>
                    </a:p>
                    <a:p>
                      <a:pPr marL="285750" indent="-285750">
                        <a:buFont typeface="Arial"/>
                        <a:buChar char="•"/>
                      </a:pPr>
                      <a:r>
                        <a:rPr lang="en-US" baseline="0" dirty="0" smtClean="0"/>
                        <a:t>Focus on urban violence, fringe setting doesn’t mention the cities themselves</a:t>
                      </a:r>
                      <a:endParaRPr lang="en-US" dirty="0"/>
                    </a:p>
                  </a:txBody>
                  <a:tcPr/>
                </a:tc>
                <a:tc>
                  <a:txBody>
                    <a:bodyPr/>
                    <a:lstStyle/>
                    <a:p>
                      <a:r>
                        <a:rPr lang="en-US" dirty="0" smtClean="0"/>
                        <a:t>Threats</a:t>
                      </a:r>
                    </a:p>
                    <a:p>
                      <a:pPr marL="285750" indent="-285750">
                        <a:buFont typeface="Arial"/>
                        <a:buChar char="•"/>
                      </a:pPr>
                      <a:r>
                        <a:rPr lang="en-US" dirty="0" smtClean="0"/>
                        <a:t>Spread of HIV/AIDS</a:t>
                      </a:r>
                    </a:p>
                    <a:p>
                      <a:pPr marL="285750" indent="-285750">
                        <a:buFont typeface="Arial"/>
                        <a:buChar char="•"/>
                      </a:pPr>
                      <a:r>
                        <a:rPr lang="en-US" dirty="0" smtClean="0"/>
                        <a:t>Spread of unwanted pregnancies; threats to maternal</a:t>
                      </a:r>
                      <a:r>
                        <a:rPr lang="en-US" baseline="0" dirty="0" smtClean="0"/>
                        <a:t> health</a:t>
                      </a:r>
                    </a:p>
                    <a:p>
                      <a:pPr marL="285750" indent="-285750">
                        <a:buFont typeface="Arial"/>
                        <a:buChar char="•"/>
                      </a:pPr>
                      <a:r>
                        <a:rPr lang="en-US" baseline="0" dirty="0" smtClean="0"/>
                        <a:t>Decrease in infrastructure, sanitation, and therefore increased vulnerability</a:t>
                      </a:r>
                    </a:p>
                    <a:p>
                      <a:pPr marL="285750" indent="-285750">
                        <a:buFont typeface="Arial"/>
                        <a:buChar char="•"/>
                      </a:pPr>
                      <a:r>
                        <a:rPr lang="en-US" dirty="0" smtClean="0"/>
                        <a:t>The way</a:t>
                      </a:r>
                      <a:r>
                        <a:rPr lang="en-US" baseline="0" dirty="0" smtClean="0"/>
                        <a:t> mainstream society is reacting to LGBT communities enhances negative imagery</a:t>
                      </a:r>
                    </a:p>
                    <a:p>
                      <a:pPr marL="285750" indent="-285750">
                        <a:buFont typeface="Arial"/>
                        <a:buChar char="•"/>
                      </a:pPr>
                      <a:r>
                        <a:rPr lang="en-US" baseline="0" dirty="0" smtClean="0"/>
                        <a:t>Spread of despair and fear, leading to people acting out in Haiti</a:t>
                      </a:r>
                      <a:endParaRPr lang="en-US" dirty="0"/>
                    </a:p>
                  </a:txBody>
                  <a:tcPr/>
                </a:tc>
              </a:tr>
            </a:tbl>
          </a:graphicData>
        </a:graphic>
      </p:graphicFrame>
    </p:spTree>
    <p:extLst>
      <p:ext uri="{BB962C8B-B14F-4D97-AF65-F5344CB8AC3E}">
        <p14:creationId xmlns:p14="http://schemas.microsoft.com/office/powerpoint/2010/main" val="23208882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smtClean="0"/>
              <a:t>Anthropogenic risks</a:t>
            </a:r>
            <a:br>
              <a:rPr lang="en-US" sz="2700" i="1" dirty="0" smtClean="0"/>
            </a:br>
            <a:r>
              <a:rPr lang="en-US" dirty="0" smtClean="0"/>
              <a:t>Student analysis of vulnerability</a:t>
            </a:r>
            <a:endParaRPr lang="en-US" dirty="0"/>
          </a:p>
        </p:txBody>
      </p:sp>
      <p:sp>
        <p:nvSpPr>
          <p:cNvPr id="3" name="Content Placeholder 2"/>
          <p:cNvSpPr>
            <a:spLocks noGrp="1"/>
          </p:cNvSpPr>
          <p:nvPr>
            <p:ph idx="4294967295"/>
          </p:nvPr>
        </p:nvSpPr>
        <p:spPr>
          <a:xfrm>
            <a:off x="0" y="1600200"/>
            <a:ext cx="8229600" cy="4876800"/>
          </a:xfrm>
        </p:spPr>
        <p:txBody>
          <a:bodyPr>
            <a:normAutofit/>
          </a:bodyPr>
          <a:lstStyle/>
          <a:p>
            <a:endParaRPr lang="en-US" dirty="0"/>
          </a:p>
          <a:p>
            <a:endParaRPr lang="en-US" dirty="0" smtClean="0"/>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57911222"/>
              </p:ext>
            </p:extLst>
          </p:nvPr>
        </p:nvGraphicFramePr>
        <p:xfrm>
          <a:off x="67800" y="1605775"/>
          <a:ext cx="9019756" cy="5624476"/>
        </p:xfrm>
        <a:graphic>
          <a:graphicData uri="http://schemas.openxmlformats.org/drawingml/2006/table">
            <a:tbl>
              <a:tblPr firstRow="1" bandRow="1">
                <a:tableStyleId>{5C22544A-7EE6-4342-B048-85BDC9FD1C3A}</a:tableStyleId>
              </a:tblPr>
              <a:tblGrid>
                <a:gridCol w="4509878"/>
                <a:gridCol w="4509878"/>
              </a:tblGrid>
              <a:tr h="2313376">
                <a:tc>
                  <a:txBody>
                    <a:bodyPr/>
                    <a:lstStyle/>
                    <a:p>
                      <a:pPr marL="285750" indent="-285750">
                        <a:buFont typeface="Arial"/>
                        <a:buChar char="•"/>
                      </a:pPr>
                      <a:r>
                        <a:rPr lang="en-US" b="0" dirty="0" smtClean="0">
                          <a:solidFill>
                            <a:schemeClr val="tx1"/>
                          </a:solidFill>
                        </a:rPr>
                        <a:t>No place for victims</a:t>
                      </a:r>
                      <a:r>
                        <a:rPr lang="en-US" b="0" baseline="0" dirty="0" smtClean="0">
                          <a:solidFill>
                            <a:schemeClr val="tx1"/>
                          </a:solidFill>
                        </a:rPr>
                        <a:t> to talk about abuse</a:t>
                      </a:r>
                    </a:p>
                    <a:p>
                      <a:pPr marL="285750" indent="-285750">
                        <a:buFont typeface="Arial"/>
                        <a:buChar char="•"/>
                      </a:pPr>
                      <a:r>
                        <a:rPr lang="en-US" b="0" baseline="0" dirty="0" smtClean="0">
                          <a:solidFill>
                            <a:schemeClr val="tx1"/>
                          </a:solidFill>
                        </a:rPr>
                        <a:t>Commonality among victims of crime</a:t>
                      </a:r>
                    </a:p>
                    <a:p>
                      <a:pPr marL="285750" indent="-285750">
                        <a:buFont typeface="Arial"/>
                        <a:buChar char="•"/>
                      </a:pPr>
                      <a:r>
                        <a:rPr lang="en-US" b="0" baseline="0" dirty="0" smtClean="0">
                          <a:solidFill>
                            <a:schemeClr val="tx1"/>
                          </a:solidFill>
                        </a:rPr>
                        <a:t>S Africa: there was a community group to support the victims of rape</a:t>
                      </a:r>
                    </a:p>
                    <a:p>
                      <a:pPr marL="285750" indent="-285750">
                        <a:buFont typeface="Arial"/>
                        <a:buChar char="•"/>
                      </a:pPr>
                      <a:r>
                        <a:rPr lang="en-US" b="0" baseline="0" dirty="0" smtClean="0">
                          <a:solidFill>
                            <a:schemeClr val="tx1"/>
                          </a:solidFill>
                        </a:rPr>
                        <a:t>Haiti: people had no support group</a:t>
                      </a:r>
                    </a:p>
                    <a:p>
                      <a:pPr marL="285750" indent="-285750">
                        <a:buFont typeface="Arial"/>
                        <a:buChar char="•"/>
                      </a:pPr>
                      <a:r>
                        <a:rPr lang="en-US" b="0" baseline="0" dirty="0" smtClean="0">
                          <a:solidFill>
                            <a:schemeClr val="tx1"/>
                          </a:solidFill>
                        </a:rPr>
                        <a:t>The gathering of individuals offers strength as community, but also makes them more visible target</a:t>
                      </a:r>
                    </a:p>
                    <a:p>
                      <a:pPr marL="285750" indent="-285750">
                        <a:buFont typeface="Arial"/>
                        <a:buChar char="•"/>
                      </a:pPr>
                      <a:r>
                        <a:rPr lang="en-US" b="0" baseline="0" dirty="0" smtClean="0">
                          <a:solidFill>
                            <a:schemeClr val="tx1"/>
                          </a:solidFill>
                        </a:rPr>
                        <a:t>Victims of sexual violence feel shame, and silence themselves</a:t>
                      </a:r>
                    </a:p>
                    <a:p>
                      <a:pPr marL="285750" indent="-285750">
                        <a:buFont typeface="Arial"/>
                        <a:buChar char="•"/>
                      </a:pPr>
                      <a:endParaRPr lang="en-US" b="0" dirty="0" smtClean="0">
                        <a:solidFill>
                          <a:schemeClr val="tx1"/>
                        </a:solidFill>
                      </a:endParaRPr>
                    </a:p>
                  </a:txBody>
                  <a:tcPr>
                    <a:solidFill>
                      <a:schemeClr val="accent1">
                        <a:lumMod val="20000"/>
                        <a:lumOff val="80000"/>
                      </a:schemeClr>
                    </a:solidFill>
                  </a:tcPr>
                </a:tc>
                <a:tc>
                  <a:txBody>
                    <a:bodyPr/>
                    <a:lstStyle/>
                    <a:p>
                      <a:pPr marL="285750" indent="-285750">
                        <a:buFont typeface="Arial"/>
                        <a:buChar char="•"/>
                      </a:pPr>
                      <a:endParaRPr lang="en-US" b="0" dirty="0" smtClean="0">
                        <a:solidFill>
                          <a:schemeClr val="tx1"/>
                        </a:solidFill>
                      </a:endParaRPr>
                    </a:p>
                    <a:p>
                      <a:pPr marL="285750" indent="-285750">
                        <a:buFont typeface="Arial"/>
                        <a:buChar char="•"/>
                      </a:pPr>
                      <a:endParaRPr lang="en-US" b="0" dirty="0">
                        <a:solidFill>
                          <a:schemeClr val="tx1"/>
                        </a:solidFill>
                      </a:endParaRPr>
                    </a:p>
                  </a:txBody>
                  <a:tcPr>
                    <a:solidFill>
                      <a:schemeClr val="accent1">
                        <a:lumMod val="20000"/>
                        <a:lumOff val="80000"/>
                      </a:schemeClr>
                    </a:solidFill>
                  </a:tcPr>
                </a:tc>
              </a:tr>
              <a:tr h="2515516">
                <a:tc>
                  <a:txBody>
                    <a:bodyPr/>
                    <a:lstStyle/>
                    <a:p>
                      <a:pPr marL="285750" indent="-285750">
                        <a:buFont typeface="Arial"/>
                        <a:buChar char="•"/>
                      </a:pPr>
                      <a:endParaRPr lang="en-US" dirty="0" smtClean="0">
                        <a:solidFill>
                          <a:schemeClr val="tx1"/>
                        </a:solidFill>
                      </a:endParaRPr>
                    </a:p>
                    <a:p>
                      <a:pPr marL="285750" indent="-285750">
                        <a:buFont typeface="Arial"/>
                        <a:buChar char="•"/>
                      </a:pPr>
                      <a:endParaRPr lang="en-US" dirty="0">
                        <a:solidFill>
                          <a:schemeClr val="tx1"/>
                        </a:solidFill>
                      </a:endParaRPr>
                    </a:p>
                  </a:txBody>
                  <a:tcPr>
                    <a:solidFill>
                      <a:schemeClr val="accent1">
                        <a:lumMod val="20000"/>
                        <a:lumOff val="80000"/>
                      </a:schemeClr>
                    </a:solidFill>
                  </a:tcPr>
                </a:tc>
                <a:tc>
                  <a:txBody>
                    <a:bodyPr/>
                    <a:lstStyle/>
                    <a:p>
                      <a:pPr marL="285750" indent="-285750">
                        <a:buFont typeface="Arial"/>
                        <a:buChar char="•"/>
                      </a:pPr>
                      <a:endParaRPr lang="en-US" dirty="0" smtClean="0">
                        <a:solidFill>
                          <a:schemeClr val="tx1"/>
                        </a:solidFill>
                      </a:endParaRPr>
                    </a:p>
                    <a:p>
                      <a:pPr marL="285750" indent="-285750">
                        <a:buFont typeface="Arial"/>
                        <a:buChar char="•"/>
                      </a:pPr>
                      <a:endParaRPr lang="en-US" dirty="0">
                        <a:solidFill>
                          <a:schemeClr val="tx1"/>
                        </a:solidFill>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3484999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p:txBody>
          <a:bodyPr>
            <a:normAutofit fontScale="90000"/>
          </a:bodyPr>
          <a:lstStyle/>
          <a:p>
            <a:r>
              <a:rPr lang="en-US" sz="2222" i="1" dirty="0" smtClean="0"/>
              <a:t>Risk and vulnerability</a:t>
            </a:r>
            <a:r>
              <a:rPr lang="en-US" dirty="0" smtClean="0"/>
              <a:t/>
            </a:r>
            <a:br>
              <a:rPr lang="en-US" dirty="0" smtClean="0"/>
            </a:br>
            <a:r>
              <a:rPr lang="en-US" dirty="0" smtClean="0"/>
              <a:t>Slum ecology</a:t>
            </a:r>
            <a:endParaRPr lang="en-US" dirty="0"/>
          </a:p>
        </p:txBody>
      </p:sp>
      <p:sp>
        <p:nvSpPr>
          <p:cNvPr id="4" name="Content Placeholder 3"/>
          <p:cNvSpPr>
            <a:spLocks noGrp="1"/>
          </p:cNvSpPr>
          <p:nvPr>
            <p:ph idx="1"/>
          </p:nvPr>
        </p:nvSpPr>
        <p:spPr/>
        <p:txBody>
          <a:bodyPr>
            <a:normAutofit lnSpcReduction="10000"/>
          </a:bodyPr>
          <a:lstStyle/>
          <a:p>
            <a:r>
              <a:rPr lang="en-US" dirty="0" smtClean="0"/>
              <a:t>Ecology </a:t>
            </a:r>
          </a:p>
          <a:p>
            <a:pPr lvl="1"/>
            <a:r>
              <a:rPr lang="en-US" dirty="0" smtClean="0"/>
              <a:t>The study of interactions among organisms and their environment</a:t>
            </a:r>
          </a:p>
          <a:p>
            <a:pPr lvl="1"/>
            <a:r>
              <a:rPr lang="en-US" dirty="0" smtClean="0"/>
              <a:t>The relationship of living things with each other and the (physical) world around them</a:t>
            </a:r>
          </a:p>
          <a:p>
            <a:pPr lvl="1"/>
            <a:r>
              <a:rPr lang="en-US" dirty="0" smtClean="0"/>
              <a:t>A recognition that material and non-material things are connected</a:t>
            </a:r>
          </a:p>
          <a:p>
            <a:r>
              <a:rPr lang="en-US" dirty="0" smtClean="0"/>
              <a:t>Slum ecology</a:t>
            </a:r>
          </a:p>
          <a:p>
            <a:pPr lvl="1"/>
            <a:r>
              <a:rPr lang="en-US" dirty="0" smtClean="0"/>
              <a:t>The study of how humans live in an area of substandard housing and inadequate provision of services</a:t>
            </a:r>
          </a:p>
          <a:p>
            <a:pPr lvl="1"/>
            <a:r>
              <a:rPr lang="en-US" dirty="0" smtClean="0"/>
              <a:t>The relationships among humans in a shared lived space of deprivation, and their daily interactions with each other in such physical and social spaces</a:t>
            </a:r>
          </a:p>
          <a:p>
            <a:pPr lvl="1"/>
            <a:r>
              <a:rPr lang="en-US" dirty="0" smtClean="0"/>
              <a:t>The interaction of multiple deprivations </a:t>
            </a:r>
          </a:p>
          <a:p>
            <a:pPr lvl="1"/>
            <a:r>
              <a:rPr lang="en-US" dirty="0" smtClean="0"/>
              <a:t>The confluence of interventions, exclusions, and poor/inadequate planning </a:t>
            </a:r>
            <a:endParaRPr lang="en-US" dirty="0"/>
          </a:p>
        </p:txBody>
      </p:sp>
    </p:spTree>
    <p:extLst>
      <p:ext uri="{BB962C8B-B14F-4D97-AF65-F5344CB8AC3E}">
        <p14:creationId xmlns:p14="http://schemas.microsoft.com/office/powerpoint/2010/main" val="3438069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smtClean="0"/>
              <a:t>Anthropogenic risks</a:t>
            </a:r>
            <a:br>
              <a:rPr lang="en-US" sz="2700" i="1" dirty="0" smtClean="0"/>
            </a:br>
            <a:r>
              <a:rPr lang="en-US" dirty="0" smtClean="0"/>
              <a:t>Difference and vulnerability</a:t>
            </a:r>
            <a:endParaRPr lang="en-US" dirty="0"/>
          </a:p>
        </p:txBody>
      </p:sp>
      <p:sp>
        <p:nvSpPr>
          <p:cNvPr id="3" name="Content Placeholder 2"/>
          <p:cNvSpPr>
            <a:spLocks noGrp="1"/>
          </p:cNvSpPr>
          <p:nvPr>
            <p:ph idx="1"/>
          </p:nvPr>
        </p:nvSpPr>
        <p:spPr/>
        <p:txBody>
          <a:bodyPr/>
          <a:lstStyle/>
          <a:p>
            <a:r>
              <a:rPr lang="en-US" dirty="0" smtClean="0"/>
              <a:t>Vulnerability is experienced differently among populations</a:t>
            </a:r>
          </a:p>
          <a:p>
            <a:r>
              <a:rPr lang="en-US" dirty="0" smtClean="0"/>
              <a:t>Most vulnerable categories: women, children, sexual identities; ethnic minorities</a:t>
            </a:r>
          </a:p>
          <a:p>
            <a:r>
              <a:rPr lang="en-US" dirty="0" smtClean="0"/>
              <a:t>Exposure to</a:t>
            </a:r>
          </a:p>
          <a:p>
            <a:pPr lvl="1"/>
            <a:r>
              <a:rPr lang="en-US" dirty="0" smtClean="0"/>
              <a:t>Inadequate quality and proportions of food and nutrition</a:t>
            </a:r>
          </a:p>
          <a:p>
            <a:pPr lvl="1"/>
            <a:r>
              <a:rPr lang="en-US" dirty="0" smtClean="0"/>
              <a:t>targeted violence</a:t>
            </a:r>
          </a:p>
          <a:p>
            <a:pPr lvl="1"/>
            <a:r>
              <a:rPr lang="en-US" dirty="0" smtClean="0"/>
              <a:t>dangerous work (e.g. foraging for recycling in waste sites)</a:t>
            </a:r>
          </a:p>
          <a:p>
            <a:pPr lvl="1"/>
            <a:r>
              <a:rPr lang="en-US" dirty="0" smtClean="0"/>
              <a:t>spaces of risk (e.g. traffic, insecure housing, toxic livelihood sites, hazardous facilities)</a:t>
            </a:r>
          </a:p>
          <a:p>
            <a:pPr lvl="1"/>
            <a:r>
              <a:rPr lang="en-US" dirty="0" smtClean="0"/>
              <a:t>Inadequate institutional response and infrastructure (e.g. victim blaming, corrupt police, bureaucracy, poor handling of evidence)</a:t>
            </a:r>
          </a:p>
          <a:p>
            <a:pPr lvl="1"/>
            <a:r>
              <a:rPr lang="en-US" dirty="0" smtClean="0"/>
              <a:t>Situational/temporal vulnerability (e.g. pregnancy with poor maternal health care)</a:t>
            </a:r>
          </a:p>
          <a:p>
            <a:pPr lvl="1"/>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9304773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smtClean="0"/>
              <a:t>Disasters and urban development</a:t>
            </a:r>
            <a:br>
              <a:rPr lang="en-US" sz="2700" i="1" dirty="0" smtClean="0"/>
            </a:br>
            <a:r>
              <a:rPr lang="en-US" dirty="0" smtClean="0"/>
              <a:t>Spectrum of disaster</a:t>
            </a:r>
            <a:endParaRPr lang="en-US" dirty="0"/>
          </a:p>
        </p:txBody>
      </p:sp>
      <p:sp>
        <p:nvSpPr>
          <p:cNvPr id="5" name="Content Placeholder 4"/>
          <p:cNvSpPr>
            <a:spLocks noGrp="1"/>
          </p:cNvSpPr>
          <p:nvPr>
            <p:ph idx="1"/>
          </p:nvPr>
        </p:nvSpPr>
        <p:spPr/>
        <p:txBody>
          <a:bodyPr/>
          <a:lstStyle/>
          <a:p>
            <a:endParaRPr lang="en-US"/>
          </a:p>
        </p:txBody>
      </p:sp>
      <p:pic>
        <p:nvPicPr>
          <p:cNvPr id="7" name="Picture 6" descr="Wk7 Bull-Kamanga et al 2003 (dragged).pdf"/>
          <p:cNvPicPr>
            <a:picLocks noChangeAspect="1"/>
          </p:cNvPicPr>
          <p:nvPr/>
        </p:nvPicPr>
        <p:blipFill rotWithShape="1">
          <a:blip r:embed="rId2">
            <a:extLst>
              <a:ext uri="{28A0092B-C50C-407E-A947-70E740481C1C}">
                <a14:useLocalDpi xmlns:a14="http://schemas.microsoft.com/office/drawing/2010/main" val="0"/>
              </a:ext>
            </a:extLst>
          </a:blip>
          <a:srcRect l="4828" t="6173" r="6460" b="56402"/>
          <a:stretch/>
        </p:blipFill>
        <p:spPr>
          <a:xfrm>
            <a:off x="203465" y="1402361"/>
            <a:ext cx="8776631" cy="4891196"/>
          </a:xfrm>
          <a:prstGeom prst="rect">
            <a:avLst/>
          </a:prstGeom>
        </p:spPr>
      </p:pic>
      <p:sp>
        <p:nvSpPr>
          <p:cNvPr id="3" name="Rectangle 2"/>
          <p:cNvSpPr/>
          <p:nvPr/>
        </p:nvSpPr>
        <p:spPr>
          <a:xfrm>
            <a:off x="310444" y="6293557"/>
            <a:ext cx="8551334" cy="1975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smtClean="0">
                <a:solidFill>
                  <a:schemeClr val="tx1"/>
                </a:solidFill>
              </a:rPr>
              <a:t>Source: Bull-</a:t>
            </a:r>
            <a:r>
              <a:rPr lang="en-US" sz="1400" dirty="0" err="1" smtClean="0">
                <a:solidFill>
                  <a:schemeClr val="tx1"/>
                </a:solidFill>
              </a:rPr>
              <a:t>Kamanga</a:t>
            </a:r>
            <a:r>
              <a:rPr lang="en-US" sz="1400" dirty="0" smtClean="0">
                <a:solidFill>
                  <a:schemeClr val="tx1"/>
                </a:solidFill>
              </a:rPr>
              <a:t> 2003: 199</a:t>
            </a:r>
            <a:endParaRPr lang="en-US" sz="1400" dirty="0">
              <a:solidFill>
                <a:schemeClr val="tx1"/>
              </a:solidFill>
            </a:endParaRPr>
          </a:p>
        </p:txBody>
      </p:sp>
    </p:spTree>
    <p:extLst>
      <p:ext uri="{BB962C8B-B14F-4D97-AF65-F5344CB8AC3E}">
        <p14:creationId xmlns:p14="http://schemas.microsoft.com/office/powerpoint/2010/main" val="2460932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smtClean="0"/>
              <a:t>Disasters and urban development</a:t>
            </a:r>
            <a:br>
              <a:rPr lang="en-US" sz="2700" i="1" dirty="0" smtClean="0"/>
            </a:br>
            <a:r>
              <a:rPr lang="en-US" dirty="0"/>
              <a:t>Spectrum of disaster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9843305"/>
              </p:ext>
            </p:extLst>
          </p:nvPr>
        </p:nvGraphicFramePr>
        <p:xfrm>
          <a:off x="457200" y="1600198"/>
          <a:ext cx="8229600" cy="4421521"/>
        </p:xfrm>
        <a:graphic>
          <a:graphicData uri="http://schemas.openxmlformats.org/drawingml/2006/table">
            <a:tbl>
              <a:tblPr firstRow="1" bandRow="1">
                <a:tableStyleId>{5C22544A-7EE6-4342-B048-85BDC9FD1C3A}</a:tableStyleId>
              </a:tblPr>
              <a:tblGrid>
                <a:gridCol w="2743200"/>
                <a:gridCol w="2743200"/>
                <a:gridCol w="2743200"/>
              </a:tblGrid>
              <a:tr h="615583">
                <a:tc>
                  <a:txBody>
                    <a:bodyPr/>
                    <a:lstStyle/>
                    <a:p>
                      <a:r>
                        <a:rPr lang="en-US" dirty="0" smtClean="0"/>
                        <a:t>Hazard</a:t>
                      </a:r>
                      <a:endParaRPr lang="en-US" dirty="0"/>
                    </a:p>
                  </a:txBody>
                  <a:tcPr/>
                </a:tc>
                <a:tc>
                  <a:txBody>
                    <a:bodyPr/>
                    <a:lstStyle/>
                    <a:p>
                      <a:r>
                        <a:rPr lang="en-US" dirty="0" smtClean="0"/>
                        <a:t>Small</a:t>
                      </a:r>
                      <a:r>
                        <a:rPr lang="en-US" baseline="0" dirty="0" smtClean="0"/>
                        <a:t> to medium </a:t>
                      </a:r>
                      <a:r>
                        <a:rPr lang="en-US" dirty="0" smtClean="0"/>
                        <a:t>disaster</a:t>
                      </a:r>
                      <a:endParaRPr lang="en-US" dirty="0"/>
                    </a:p>
                  </a:txBody>
                  <a:tcPr/>
                </a:tc>
                <a:tc>
                  <a:txBody>
                    <a:bodyPr/>
                    <a:lstStyle/>
                    <a:p>
                      <a:r>
                        <a:rPr lang="en-US" dirty="0" smtClean="0"/>
                        <a:t>Large</a:t>
                      </a:r>
                      <a:r>
                        <a:rPr lang="en-US" baseline="0" dirty="0" smtClean="0"/>
                        <a:t> </a:t>
                      </a:r>
                      <a:r>
                        <a:rPr lang="en-US" dirty="0" smtClean="0"/>
                        <a:t>disaster event</a:t>
                      </a:r>
                      <a:endParaRPr lang="en-US" dirty="0"/>
                    </a:p>
                  </a:txBody>
                  <a:tcPr/>
                </a:tc>
              </a:tr>
              <a:tr h="3781441">
                <a:tc>
                  <a:txBody>
                    <a:bodyPr/>
                    <a:lstStyle/>
                    <a:p>
                      <a:pPr marL="285750" indent="-285750">
                        <a:buFont typeface="Arial"/>
                        <a:buChar char="•"/>
                      </a:pPr>
                      <a:r>
                        <a:rPr lang="en-US" dirty="0" smtClean="0"/>
                        <a:t>1-2 killed</a:t>
                      </a:r>
                    </a:p>
                    <a:p>
                      <a:pPr marL="285750" indent="-285750">
                        <a:buFont typeface="Arial"/>
                        <a:buChar char="•"/>
                      </a:pPr>
                      <a:r>
                        <a:rPr lang="en-US" dirty="0" smtClean="0"/>
                        <a:t>1-9 injured</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dirty="0" smtClean="0"/>
                        <a:t>Routine, everyday risks</a:t>
                      </a:r>
                    </a:p>
                    <a:p>
                      <a:pPr marL="285750" indent="-285750">
                        <a:buFont typeface="Arial"/>
                        <a:buChar char="•"/>
                      </a:pPr>
                      <a:r>
                        <a:rPr lang="en-US" dirty="0" smtClean="0"/>
                        <a:t>Life, health, or livelihood-threatening</a:t>
                      </a:r>
                      <a:r>
                        <a:rPr lang="en-US" baseline="0" dirty="0" smtClean="0"/>
                        <a:t> risks</a:t>
                      </a:r>
                    </a:p>
                    <a:p>
                      <a:pPr marL="285750" indent="-285750">
                        <a:buFont typeface="Arial"/>
                        <a:buChar char="•"/>
                      </a:pPr>
                      <a:r>
                        <a:rPr lang="en-US" baseline="0" dirty="0" smtClean="0"/>
                        <a:t>Emphasis on local coping strategies and community resilience</a:t>
                      </a:r>
                      <a:endParaRPr lang="en-US" dirty="0"/>
                    </a:p>
                  </a:txBody>
                  <a:tcPr/>
                </a:tc>
                <a:tc>
                  <a:txBody>
                    <a:bodyPr/>
                    <a:lstStyle/>
                    <a:p>
                      <a:pPr marL="285750" indent="-285750">
                        <a:buFont typeface="Arial"/>
                        <a:buChar char="•"/>
                      </a:pPr>
                      <a:r>
                        <a:rPr lang="en-US" dirty="0" smtClean="0"/>
                        <a:t>~3-10 killed</a:t>
                      </a:r>
                    </a:p>
                    <a:p>
                      <a:pPr marL="285750" indent="-285750">
                        <a:buFont typeface="Arial"/>
                        <a:buChar char="•"/>
                      </a:pPr>
                      <a:r>
                        <a:rPr lang="en-US" dirty="0" smtClean="0"/>
                        <a:t>~10-99 seriously injured</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dirty="0" smtClean="0"/>
                        <a:t>Local, often urban</a:t>
                      </a:r>
                    </a:p>
                    <a:p>
                      <a:pPr marL="285750" indent="-285750">
                        <a:buFont typeface="Arial"/>
                        <a:buChar char="•"/>
                      </a:pPr>
                      <a:r>
                        <a:rPr lang="en-US" dirty="0" smtClean="0"/>
                        <a:t>Resolved locally</a:t>
                      </a:r>
                    </a:p>
                    <a:p>
                      <a:pPr marL="0" indent="0">
                        <a:buFont typeface="Arial"/>
                        <a:buNone/>
                      </a:pPr>
                      <a:r>
                        <a:rPr lang="en-US" b="1" dirty="0" smtClean="0"/>
                        <a:t>Urban significance</a:t>
                      </a:r>
                    </a:p>
                    <a:p>
                      <a:pPr marL="285750" indent="-285750">
                        <a:buFont typeface="Arial"/>
                        <a:buChar char="•"/>
                      </a:pPr>
                      <a:r>
                        <a:rPr lang="en-US" dirty="0" smtClean="0"/>
                        <a:t>Spatial</a:t>
                      </a:r>
                      <a:r>
                        <a:rPr lang="en-US" baseline="0" dirty="0" smtClean="0"/>
                        <a:t> concentration of hazards</a:t>
                      </a:r>
                    </a:p>
                    <a:p>
                      <a:pPr marL="285750" indent="-285750">
                        <a:buFont typeface="Arial"/>
                        <a:buChar char="•"/>
                      </a:pPr>
                      <a:r>
                        <a:rPr lang="en-US" baseline="0" dirty="0" smtClean="0"/>
                        <a:t>Number of hazards</a:t>
                      </a:r>
                    </a:p>
                    <a:p>
                      <a:pPr marL="285750" indent="-285750">
                        <a:buFont typeface="Arial"/>
                        <a:buChar char="•"/>
                      </a:pPr>
                      <a:r>
                        <a:rPr lang="en-US" baseline="0" dirty="0" smtClean="0"/>
                        <a:t>Mix and possible synergy between hazards</a:t>
                      </a:r>
                    </a:p>
                    <a:p>
                      <a:pPr marL="285750" indent="-285750">
                        <a:buFont typeface="Arial"/>
                        <a:buChar char="•"/>
                      </a:pPr>
                      <a:r>
                        <a:rPr lang="en-US" i="1" baseline="0" dirty="0" smtClean="0"/>
                        <a:t>Crucible of hazards</a:t>
                      </a:r>
                      <a:endParaRPr lang="en-US" i="1" dirty="0" smtClean="0"/>
                    </a:p>
                  </a:txBody>
                  <a:tcPr/>
                </a:tc>
                <a:tc>
                  <a:txBody>
                    <a:bodyPr/>
                    <a:lstStyle/>
                    <a:p>
                      <a:pPr marL="285750" indent="-285750">
                        <a:buFont typeface="Arial"/>
                        <a:buChar char="•"/>
                      </a:pPr>
                      <a:r>
                        <a:rPr lang="en-US" dirty="0" smtClean="0"/>
                        <a:t>≥ 10 killed</a:t>
                      </a:r>
                    </a:p>
                    <a:p>
                      <a:pPr marL="285750" indent="-285750">
                        <a:buFont typeface="Arial"/>
                        <a:buChar char="•"/>
                      </a:pPr>
                      <a:r>
                        <a:rPr lang="en-US" dirty="0" smtClean="0"/>
                        <a:t>≥ 100 seriously injured</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dirty="0" smtClean="0"/>
                        <a:t>international,</a:t>
                      </a:r>
                      <a:r>
                        <a:rPr lang="en-US" baseline="0" dirty="0" smtClean="0"/>
                        <a:t> national</a:t>
                      </a:r>
                    </a:p>
                    <a:p>
                      <a:pPr marL="285750" indent="-285750">
                        <a:buFont typeface="Arial"/>
                        <a:buChar char="•"/>
                      </a:pPr>
                      <a:r>
                        <a:rPr lang="en-US" dirty="0" smtClean="0"/>
                        <a:t>Requires</a:t>
                      </a:r>
                      <a:r>
                        <a:rPr lang="en-US" baseline="0" dirty="0" smtClean="0"/>
                        <a:t> </a:t>
                      </a:r>
                      <a:r>
                        <a:rPr lang="en-US" baseline="0" dirty="0" err="1" smtClean="0"/>
                        <a:t>intl</a:t>
                      </a:r>
                      <a:r>
                        <a:rPr lang="en-US" baseline="0" dirty="0" smtClean="0"/>
                        <a:t> help</a:t>
                      </a:r>
                    </a:p>
                    <a:p>
                      <a:pPr marL="285750" indent="-285750">
                        <a:buFont typeface="Arial"/>
                        <a:buChar char="•"/>
                      </a:pPr>
                      <a:r>
                        <a:rPr lang="en-US" baseline="0" dirty="0" smtClean="0"/>
                        <a:t>Can involve infrastructure damage</a:t>
                      </a:r>
                    </a:p>
                    <a:p>
                      <a:pPr marL="285750" indent="-285750">
                        <a:buFont typeface="Arial"/>
                        <a:buChar char="•"/>
                      </a:pPr>
                      <a:r>
                        <a:rPr lang="en-US" baseline="0" dirty="0" smtClean="0"/>
                        <a:t>Emphasis on institutional coping and prevention strategies, disaster preparedness</a:t>
                      </a:r>
                      <a:endParaRPr lang="en-US" dirty="0"/>
                    </a:p>
                  </a:txBody>
                  <a:tcPr/>
                </a:tc>
              </a:tr>
            </a:tbl>
          </a:graphicData>
        </a:graphic>
      </p:graphicFrame>
      <p:sp>
        <p:nvSpPr>
          <p:cNvPr id="5" name="Rectangle 4"/>
          <p:cNvSpPr/>
          <p:nvPr/>
        </p:nvSpPr>
        <p:spPr>
          <a:xfrm>
            <a:off x="310444" y="6293557"/>
            <a:ext cx="8551334" cy="1975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smtClean="0">
                <a:solidFill>
                  <a:schemeClr val="tx1"/>
                </a:solidFill>
              </a:rPr>
              <a:t>Source: Bull-</a:t>
            </a:r>
            <a:r>
              <a:rPr lang="en-US" sz="1400" dirty="0" err="1" smtClean="0">
                <a:solidFill>
                  <a:schemeClr val="tx1"/>
                </a:solidFill>
              </a:rPr>
              <a:t>Kamanga</a:t>
            </a:r>
            <a:r>
              <a:rPr lang="en-US" sz="1400" dirty="0" smtClean="0">
                <a:solidFill>
                  <a:schemeClr val="tx1"/>
                </a:solidFill>
              </a:rPr>
              <a:t> 2003</a:t>
            </a:r>
            <a:endParaRPr lang="en-US" sz="1400" dirty="0">
              <a:solidFill>
                <a:schemeClr val="tx1"/>
              </a:solidFill>
            </a:endParaRPr>
          </a:p>
        </p:txBody>
      </p:sp>
    </p:spTree>
    <p:extLst>
      <p:ext uri="{BB962C8B-B14F-4D97-AF65-F5344CB8AC3E}">
        <p14:creationId xmlns:p14="http://schemas.microsoft.com/office/powerpoint/2010/main" val="2468525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a:t>Disasters and urban development</a:t>
            </a:r>
            <a:br>
              <a:rPr lang="en-US" sz="2700" i="1" dirty="0"/>
            </a:br>
            <a:r>
              <a:rPr lang="en-US" dirty="0" smtClean="0"/>
              <a:t>Multiple deprivations, multiple risks</a:t>
            </a:r>
            <a:endParaRPr lang="en-US" dirty="0"/>
          </a:p>
        </p:txBody>
      </p:sp>
      <p:sp>
        <p:nvSpPr>
          <p:cNvPr id="3" name="Content Placeholder 2"/>
          <p:cNvSpPr>
            <a:spLocks noGrp="1"/>
          </p:cNvSpPr>
          <p:nvPr>
            <p:ph idx="1"/>
          </p:nvPr>
        </p:nvSpPr>
        <p:spPr/>
        <p:txBody>
          <a:bodyPr>
            <a:normAutofit/>
          </a:bodyPr>
          <a:lstStyle/>
          <a:p>
            <a:r>
              <a:rPr lang="en-US" dirty="0" smtClean="0"/>
              <a:t>Ecology of urban hazard and disaster</a:t>
            </a:r>
          </a:p>
          <a:p>
            <a:r>
              <a:rPr lang="en-US" dirty="0" smtClean="0"/>
              <a:t>Complex interactions among multiple risks makes it hard to identify and isolate the risk(s) and prescribe appropriate prevention (prepare coping mechanisms)</a:t>
            </a:r>
            <a:endParaRPr lang="en-US" dirty="0"/>
          </a:p>
          <a:p>
            <a:r>
              <a:rPr lang="en-US" dirty="0" smtClean="0"/>
              <a:t>Need for multi-hazard and multi-vulnerability analysis</a:t>
            </a:r>
          </a:p>
          <a:p>
            <a:r>
              <a:rPr lang="en-US" dirty="0" smtClean="0"/>
              <a:t>Potentially differential factors and impacts across rural, small urban, large urban </a:t>
            </a:r>
            <a:r>
              <a:rPr lang="en-US" dirty="0" err="1" smtClean="0"/>
              <a:t>centres</a:t>
            </a:r>
            <a:endParaRPr lang="en-US" dirty="0" smtClean="0"/>
          </a:p>
          <a:p>
            <a:endParaRPr lang="en-US" dirty="0" smtClean="0"/>
          </a:p>
        </p:txBody>
      </p:sp>
    </p:spTree>
    <p:extLst>
      <p:ext uri="{BB962C8B-B14F-4D97-AF65-F5344CB8AC3E}">
        <p14:creationId xmlns:p14="http://schemas.microsoft.com/office/powerpoint/2010/main" val="3283767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a:t>Disasters and urban development</a:t>
            </a:r>
            <a:br>
              <a:rPr lang="en-US" sz="2700" i="1" dirty="0"/>
            </a:br>
            <a:r>
              <a:rPr lang="en-US" dirty="0" smtClean="0"/>
              <a:t>Improve urban (risk) management</a:t>
            </a:r>
            <a:endParaRPr lang="en-US" dirty="0"/>
          </a:p>
        </p:txBody>
      </p:sp>
      <p:sp>
        <p:nvSpPr>
          <p:cNvPr id="3" name="Content Placeholder 2"/>
          <p:cNvSpPr>
            <a:spLocks noGrp="1"/>
          </p:cNvSpPr>
          <p:nvPr>
            <p:ph idx="1"/>
          </p:nvPr>
        </p:nvSpPr>
        <p:spPr/>
        <p:txBody>
          <a:bodyPr>
            <a:normAutofit lnSpcReduction="10000"/>
          </a:bodyPr>
          <a:lstStyle/>
          <a:p>
            <a:r>
              <a:rPr lang="en-US" dirty="0" smtClean="0"/>
              <a:t>move </a:t>
            </a:r>
            <a:r>
              <a:rPr lang="en-US" dirty="0"/>
              <a:t>from a concentration on the disaster event to understanding the risk </a:t>
            </a:r>
            <a:r>
              <a:rPr lang="en-US" dirty="0" smtClean="0"/>
              <a:t>processes </a:t>
            </a:r>
            <a:r>
              <a:rPr lang="en-US" dirty="0"/>
              <a:t>that can be acted on (which also helps to integrate an </a:t>
            </a:r>
            <a:r>
              <a:rPr lang="en-US" dirty="0" smtClean="0"/>
              <a:t>understanding </a:t>
            </a:r>
            <a:r>
              <a:rPr lang="en-US" dirty="0"/>
              <a:t>of how risks from disasters and everyday hazards are connected)</a:t>
            </a:r>
            <a:r>
              <a:rPr lang="en-US" dirty="0" smtClean="0"/>
              <a:t>; </a:t>
            </a:r>
          </a:p>
          <a:p>
            <a:r>
              <a:rPr lang="en-US" dirty="0" smtClean="0"/>
              <a:t>understand </a:t>
            </a:r>
            <a:r>
              <a:rPr lang="en-US" dirty="0"/>
              <a:t>how social, economic and political structures construct risk – and have the potential to reduce it; no disaster should be considered “natural” when it is caused by the failure to </a:t>
            </a:r>
            <a:r>
              <a:rPr lang="en-US" i="1" dirty="0"/>
              <a:t>anticipate the disaster event </a:t>
            </a:r>
            <a:r>
              <a:rPr lang="en-US" i="1" dirty="0" smtClean="0"/>
              <a:t>and </a:t>
            </a:r>
            <a:r>
              <a:rPr lang="en-US" i="1" dirty="0"/>
              <a:t>act to reduce its </a:t>
            </a:r>
            <a:r>
              <a:rPr lang="en-US" i="1" dirty="0" smtClean="0"/>
              <a:t>impact </a:t>
            </a:r>
            <a:r>
              <a:rPr lang="en-US" dirty="0" smtClean="0"/>
              <a:t>(i.e. preparedness and response); and</a:t>
            </a:r>
            <a:endParaRPr lang="en-US" dirty="0"/>
          </a:p>
          <a:p>
            <a:r>
              <a:rPr lang="en-US" dirty="0" smtClean="0"/>
              <a:t>Move from </a:t>
            </a:r>
            <a:r>
              <a:rPr lang="en-US" dirty="0"/>
              <a:t>a focus on individual hazards to multi-hazard analysis. </a:t>
            </a:r>
          </a:p>
          <a:p>
            <a:pPr marL="0" indent="0" algn="r">
              <a:buNone/>
            </a:pPr>
            <a:r>
              <a:rPr lang="en-US" dirty="0" smtClean="0"/>
              <a:t>(Bull-</a:t>
            </a:r>
            <a:r>
              <a:rPr lang="en-US" dirty="0" err="1" smtClean="0"/>
              <a:t>Kamanga</a:t>
            </a:r>
            <a:r>
              <a:rPr lang="en-US" dirty="0" smtClean="0"/>
              <a:t> et al 2003: 198)</a:t>
            </a:r>
          </a:p>
        </p:txBody>
      </p:sp>
    </p:spTree>
    <p:extLst>
      <p:ext uri="{BB962C8B-B14F-4D97-AF65-F5344CB8AC3E}">
        <p14:creationId xmlns:p14="http://schemas.microsoft.com/office/powerpoint/2010/main" val="1440615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a:t>Disasters and urban development</a:t>
            </a:r>
            <a:br>
              <a:rPr lang="en-US" sz="2700" i="1" dirty="0"/>
            </a:br>
            <a:r>
              <a:rPr lang="en-US" dirty="0" smtClean="0"/>
              <a:t>Inaction - government</a:t>
            </a:r>
          </a:p>
        </p:txBody>
      </p:sp>
      <p:sp>
        <p:nvSpPr>
          <p:cNvPr id="10" name="Content Placeholder 9"/>
          <p:cNvSpPr>
            <a:spLocks noGrp="1"/>
          </p:cNvSpPr>
          <p:nvPr>
            <p:ph idx="1"/>
          </p:nvPr>
        </p:nvSpPr>
        <p:spPr>
          <a:xfrm>
            <a:off x="457200" y="1600200"/>
            <a:ext cx="2328031" cy="4876800"/>
          </a:xfrm>
          <a:solidFill>
            <a:schemeClr val="accent1">
              <a:lumMod val="20000"/>
              <a:lumOff val="80000"/>
            </a:schemeClr>
          </a:solidFill>
        </p:spPr>
        <p:txBody>
          <a:bodyPr>
            <a:normAutofit fontScale="85000" lnSpcReduction="20000"/>
          </a:bodyPr>
          <a:lstStyle/>
          <a:p>
            <a:pPr marL="184150" indent="-184150">
              <a:lnSpc>
                <a:spcPct val="120000"/>
              </a:lnSpc>
              <a:buFont typeface="+mj-lt"/>
              <a:buAutoNum type="arabicPeriod"/>
            </a:pPr>
            <a:r>
              <a:rPr lang="en-US" dirty="0" smtClean="0"/>
              <a:t>Conscious decision</a:t>
            </a:r>
          </a:p>
          <a:p>
            <a:pPr marL="184150" indent="-184150">
              <a:lnSpc>
                <a:spcPct val="120000"/>
              </a:lnSpc>
              <a:buFont typeface="+mj-lt"/>
              <a:buAutoNum type="arabicPeriod"/>
            </a:pPr>
            <a:r>
              <a:rPr lang="en-US" dirty="0" smtClean="0"/>
              <a:t>Inability to perceive the problem</a:t>
            </a:r>
          </a:p>
          <a:p>
            <a:pPr marL="184150" indent="-184150">
              <a:lnSpc>
                <a:spcPct val="120000"/>
              </a:lnSpc>
              <a:buFont typeface="+mj-lt"/>
              <a:buAutoNum type="arabicPeriod"/>
            </a:pPr>
            <a:r>
              <a:rPr lang="en-US" dirty="0" smtClean="0"/>
              <a:t>Undervaluation of assets lost</a:t>
            </a:r>
          </a:p>
          <a:p>
            <a:pPr marL="184150" indent="-184150">
              <a:lnSpc>
                <a:spcPct val="120000"/>
              </a:lnSpc>
              <a:buFont typeface="+mj-lt"/>
              <a:buAutoNum type="arabicPeriod"/>
            </a:pPr>
            <a:r>
              <a:rPr lang="en-US" dirty="0" smtClean="0"/>
              <a:t>Inadequate structure to address the problem</a:t>
            </a:r>
          </a:p>
          <a:p>
            <a:pPr marL="184150" indent="-184150">
              <a:lnSpc>
                <a:spcPct val="120000"/>
              </a:lnSpc>
              <a:buFont typeface="+mj-lt"/>
              <a:buAutoNum type="arabicPeriod"/>
            </a:pPr>
            <a:r>
              <a:rPr lang="en-US" dirty="0" smtClean="0"/>
              <a:t>No/few political channels for the poor</a:t>
            </a:r>
            <a:endParaRPr lang="en-US" dirty="0"/>
          </a:p>
        </p:txBody>
      </p:sp>
      <p:pic>
        <p:nvPicPr>
          <p:cNvPr id="6" name="Picture 5" descr="Wk7 Bull-Kamanga et al 2003 (dragged).pdf"/>
          <p:cNvPicPr>
            <a:picLocks noChangeAspect="1"/>
          </p:cNvPicPr>
          <p:nvPr/>
        </p:nvPicPr>
        <p:blipFill rotWithShape="1">
          <a:blip r:embed="rId2">
            <a:extLst>
              <a:ext uri="{28A0092B-C50C-407E-A947-70E740481C1C}">
                <a14:useLocalDpi xmlns:a14="http://schemas.microsoft.com/office/drawing/2010/main" val="0"/>
              </a:ext>
            </a:extLst>
          </a:blip>
          <a:srcRect l="5916" t="62889" r="28502" b="6052"/>
          <a:stretch/>
        </p:blipFill>
        <p:spPr>
          <a:xfrm>
            <a:off x="2785231" y="1492574"/>
            <a:ext cx="6358769" cy="4930804"/>
          </a:xfrm>
          <a:prstGeom prst="rect">
            <a:avLst/>
          </a:prstGeom>
        </p:spPr>
      </p:pic>
      <p:grpSp>
        <p:nvGrpSpPr>
          <p:cNvPr id="4" name="Group 3"/>
          <p:cNvGrpSpPr/>
          <p:nvPr/>
        </p:nvGrpSpPr>
        <p:grpSpPr>
          <a:xfrm>
            <a:off x="3011817" y="1930020"/>
            <a:ext cx="5702455" cy="4066822"/>
            <a:chOff x="959558" y="1961446"/>
            <a:chExt cx="6268199" cy="4066822"/>
          </a:xfrm>
        </p:grpSpPr>
        <p:sp>
          <p:nvSpPr>
            <p:cNvPr id="3" name="Rectangle 2"/>
            <p:cNvSpPr/>
            <p:nvPr/>
          </p:nvSpPr>
          <p:spPr>
            <a:xfrm>
              <a:off x="991282" y="1961446"/>
              <a:ext cx="1834444" cy="239888"/>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035758" y="2692401"/>
              <a:ext cx="3240000" cy="239888"/>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959558" y="3733801"/>
              <a:ext cx="4931999" cy="239888"/>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035758" y="4789313"/>
              <a:ext cx="6191999" cy="239888"/>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064369" y="5788380"/>
              <a:ext cx="3047012" cy="239888"/>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11" name="Rectangle 10"/>
          <p:cNvSpPr/>
          <p:nvPr/>
        </p:nvSpPr>
        <p:spPr>
          <a:xfrm>
            <a:off x="605511" y="6332041"/>
            <a:ext cx="8551334" cy="1975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smtClean="0">
                <a:solidFill>
                  <a:schemeClr val="tx1"/>
                </a:solidFill>
              </a:rPr>
              <a:t>Source: Bull-</a:t>
            </a:r>
            <a:r>
              <a:rPr lang="en-US" sz="1400" dirty="0" err="1" smtClean="0">
                <a:solidFill>
                  <a:schemeClr val="tx1"/>
                </a:solidFill>
              </a:rPr>
              <a:t>Kamanga</a:t>
            </a:r>
            <a:r>
              <a:rPr lang="en-US" sz="1400" dirty="0" smtClean="0">
                <a:solidFill>
                  <a:schemeClr val="tx1"/>
                </a:solidFill>
              </a:rPr>
              <a:t> 2003</a:t>
            </a:r>
            <a:endParaRPr lang="en-US" sz="1400" dirty="0">
              <a:solidFill>
                <a:schemeClr val="tx1"/>
              </a:solidFill>
            </a:endParaRPr>
          </a:p>
        </p:txBody>
      </p:sp>
    </p:spTree>
    <p:extLst>
      <p:ext uri="{BB962C8B-B14F-4D97-AF65-F5344CB8AC3E}">
        <p14:creationId xmlns:p14="http://schemas.microsoft.com/office/powerpoint/2010/main" val="472566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a:t>Disasters and urban </a:t>
            </a:r>
            <a:r>
              <a:rPr lang="en-US" sz="2700" i="1" dirty="0" smtClean="0"/>
              <a:t>development</a:t>
            </a:r>
            <a:r>
              <a:rPr lang="en-US" sz="2700" dirty="0" smtClean="0"/>
              <a:t/>
            </a:r>
            <a:br>
              <a:rPr lang="en-US" sz="2700" dirty="0" smtClean="0"/>
            </a:br>
            <a:r>
              <a:rPr lang="en-US" dirty="0" smtClean="0"/>
              <a:t>Inaction - communities</a:t>
            </a:r>
          </a:p>
        </p:txBody>
      </p:sp>
      <p:pic>
        <p:nvPicPr>
          <p:cNvPr id="3" name="Picture 2" descr="Wk7 Bull-Kamanga et al 2003 (dragged).pdf"/>
          <p:cNvPicPr>
            <a:picLocks noChangeAspect="1"/>
          </p:cNvPicPr>
          <p:nvPr/>
        </p:nvPicPr>
        <p:blipFill rotWithShape="1">
          <a:blip r:embed="rId2">
            <a:extLst>
              <a:ext uri="{28A0092B-C50C-407E-A947-70E740481C1C}">
                <a14:useLocalDpi xmlns:a14="http://schemas.microsoft.com/office/drawing/2010/main" val="0"/>
              </a:ext>
            </a:extLst>
          </a:blip>
          <a:srcRect l="27686" t="6174" r="5916" b="67590"/>
          <a:stretch/>
        </p:blipFill>
        <p:spPr>
          <a:xfrm>
            <a:off x="2785230" y="1653728"/>
            <a:ext cx="6358770" cy="4113937"/>
          </a:xfrm>
          <a:prstGeom prst="rect">
            <a:avLst/>
          </a:prstGeom>
        </p:spPr>
      </p:pic>
      <p:sp>
        <p:nvSpPr>
          <p:cNvPr id="9" name="Content Placeholder 9"/>
          <p:cNvSpPr>
            <a:spLocks noGrp="1"/>
          </p:cNvSpPr>
          <p:nvPr>
            <p:ph idx="1"/>
          </p:nvPr>
        </p:nvSpPr>
        <p:spPr>
          <a:xfrm>
            <a:off x="457200" y="1600200"/>
            <a:ext cx="2328031" cy="4876800"/>
          </a:xfrm>
          <a:solidFill>
            <a:schemeClr val="accent1">
              <a:lumMod val="20000"/>
              <a:lumOff val="80000"/>
            </a:schemeClr>
          </a:solidFill>
        </p:spPr>
        <p:txBody>
          <a:bodyPr>
            <a:normAutofit fontScale="92500" lnSpcReduction="10000"/>
          </a:bodyPr>
          <a:lstStyle/>
          <a:p>
            <a:pPr marL="184150" indent="-184150">
              <a:lnSpc>
                <a:spcPct val="110000"/>
              </a:lnSpc>
              <a:buFont typeface="+mj-lt"/>
              <a:buAutoNum type="arabicPeriod"/>
            </a:pPr>
            <a:r>
              <a:rPr lang="en-US" dirty="0" smtClean="0"/>
              <a:t>Risk not seen as serious</a:t>
            </a:r>
          </a:p>
          <a:p>
            <a:pPr marL="184150" indent="-184150">
              <a:lnSpc>
                <a:spcPct val="110000"/>
              </a:lnSpc>
              <a:buFont typeface="+mj-lt"/>
              <a:buAutoNum type="arabicPeriod"/>
            </a:pPr>
            <a:r>
              <a:rPr lang="en-US" dirty="0" smtClean="0"/>
              <a:t>Local normalization of risk and response</a:t>
            </a:r>
          </a:p>
          <a:p>
            <a:pPr marL="184150" indent="-184150">
              <a:lnSpc>
                <a:spcPct val="110000"/>
              </a:lnSpc>
              <a:buFont typeface="+mj-lt"/>
              <a:buAutoNum type="arabicPeriod"/>
            </a:pPr>
            <a:r>
              <a:rPr lang="en-US" dirty="0" smtClean="0"/>
              <a:t>Ability to act is constrained</a:t>
            </a:r>
          </a:p>
          <a:p>
            <a:pPr marL="184150" indent="-184150">
              <a:lnSpc>
                <a:spcPct val="110000"/>
              </a:lnSpc>
              <a:buFont typeface="+mj-lt"/>
              <a:buAutoNum type="arabicPeriod"/>
            </a:pPr>
            <a:r>
              <a:rPr lang="en-US" dirty="0" smtClean="0"/>
              <a:t>Failure to negotiate with government</a:t>
            </a:r>
          </a:p>
          <a:p>
            <a:pPr marL="184150" indent="-184150">
              <a:lnSpc>
                <a:spcPct val="110000"/>
              </a:lnSpc>
              <a:buFont typeface="+mj-lt"/>
              <a:buAutoNum type="arabicPeriod"/>
            </a:pPr>
            <a:r>
              <a:rPr lang="en-US" dirty="0" smtClean="0"/>
              <a:t>Poor funding coordination</a:t>
            </a:r>
            <a:endParaRPr lang="en-US" dirty="0"/>
          </a:p>
        </p:txBody>
      </p:sp>
      <p:grpSp>
        <p:nvGrpSpPr>
          <p:cNvPr id="19" name="Group 18"/>
          <p:cNvGrpSpPr/>
          <p:nvPr/>
        </p:nvGrpSpPr>
        <p:grpSpPr>
          <a:xfrm>
            <a:off x="3054404" y="2064394"/>
            <a:ext cx="5930733" cy="3296809"/>
            <a:chOff x="3054404" y="2064394"/>
            <a:chExt cx="5930733" cy="3296809"/>
          </a:xfrm>
        </p:grpSpPr>
        <p:sp>
          <p:nvSpPr>
            <p:cNvPr id="11" name="Rectangle 10"/>
            <p:cNvSpPr/>
            <p:nvPr/>
          </p:nvSpPr>
          <p:spPr>
            <a:xfrm>
              <a:off x="3095570" y="2064394"/>
              <a:ext cx="3887998" cy="239888"/>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081138" y="2603255"/>
              <a:ext cx="5903999" cy="239888"/>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083971" y="3096315"/>
              <a:ext cx="3600000" cy="239888"/>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054404" y="4877831"/>
              <a:ext cx="5868000" cy="239888"/>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068837" y="3854787"/>
              <a:ext cx="3527998" cy="239888"/>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54404" y="5121315"/>
              <a:ext cx="2520000" cy="239888"/>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Rectangle 19"/>
          <p:cNvSpPr/>
          <p:nvPr/>
        </p:nvSpPr>
        <p:spPr>
          <a:xfrm>
            <a:off x="605511" y="6332041"/>
            <a:ext cx="8551334" cy="1975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smtClean="0">
                <a:solidFill>
                  <a:schemeClr val="tx1"/>
                </a:solidFill>
              </a:rPr>
              <a:t>Source: Bull-</a:t>
            </a:r>
            <a:r>
              <a:rPr lang="en-US" sz="1400" dirty="0" err="1" smtClean="0">
                <a:solidFill>
                  <a:schemeClr val="tx1"/>
                </a:solidFill>
              </a:rPr>
              <a:t>Kamanga</a:t>
            </a:r>
            <a:r>
              <a:rPr lang="en-US" sz="1400" dirty="0" smtClean="0">
                <a:solidFill>
                  <a:schemeClr val="tx1"/>
                </a:solidFill>
              </a:rPr>
              <a:t> 2003</a:t>
            </a:r>
            <a:endParaRPr lang="en-US" sz="1400" dirty="0">
              <a:solidFill>
                <a:schemeClr val="tx1"/>
              </a:solidFill>
            </a:endParaRPr>
          </a:p>
        </p:txBody>
      </p:sp>
    </p:spTree>
    <p:extLst>
      <p:ext uri="{BB962C8B-B14F-4D97-AF65-F5344CB8AC3E}">
        <p14:creationId xmlns:p14="http://schemas.microsoft.com/office/powerpoint/2010/main" val="3331908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a:t>Disasters and urban development</a:t>
            </a:r>
            <a:br>
              <a:rPr lang="en-US" sz="2700" i="1" dirty="0"/>
            </a:br>
            <a:r>
              <a:rPr lang="en-US" dirty="0" smtClean="0"/>
              <a:t>Inaction – international agencies</a:t>
            </a:r>
          </a:p>
        </p:txBody>
      </p:sp>
      <p:pic>
        <p:nvPicPr>
          <p:cNvPr id="4" name="Picture 3" descr="Wk7 Bull-Kamanga et al 2003 (dragged).pdf"/>
          <p:cNvPicPr>
            <a:picLocks noChangeAspect="1"/>
          </p:cNvPicPr>
          <p:nvPr/>
        </p:nvPicPr>
        <p:blipFill rotWithShape="1">
          <a:blip r:embed="rId2">
            <a:extLst>
              <a:ext uri="{28A0092B-C50C-407E-A947-70E740481C1C}">
                <a14:useLocalDpi xmlns:a14="http://schemas.microsoft.com/office/drawing/2010/main" val="0"/>
              </a:ext>
            </a:extLst>
          </a:blip>
          <a:srcRect l="27686" t="32796" r="5916" b="34988"/>
          <a:stretch/>
        </p:blipFill>
        <p:spPr>
          <a:xfrm>
            <a:off x="2785230" y="1480976"/>
            <a:ext cx="6358770" cy="5040000"/>
          </a:xfrm>
          <a:prstGeom prst="rect">
            <a:avLst/>
          </a:prstGeom>
        </p:spPr>
      </p:pic>
      <p:sp>
        <p:nvSpPr>
          <p:cNvPr id="5" name="Content Placeholder 9"/>
          <p:cNvSpPr>
            <a:spLocks noGrp="1"/>
          </p:cNvSpPr>
          <p:nvPr>
            <p:ph idx="1"/>
          </p:nvPr>
        </p:nvSpPr>
        <p:spPr>
          <a:xfrm>
            <a:off x="457200" y="1600200"/>
            <a:ext cx="2443481" cy="4876800"/>
          </a:xfrm>
          <a:solidFill>
            <a:schemeClr val="accent1">
              <a:lumMod val="20000"/>
              <a:lumOff val="80000"/>
            </a:schemeClr>
          </a:solidFill>
        </p:spPr>
        <p:txBody>
          <a:bodyPr>
            <a:normAutofit fontScale="85000" lnSpcReduction="10000"/>
          </a:bodyPr>
          <a:lstStyle/>
          <a:p>
            <a:pPr marL="184150" indent="-184150">
              <a:lnSpc>
                <a:spcPct val="120000"/>
              </a:lnSpc>
              <a:buFont typeface="+mj-lt"/>
              <a:buAutoNum type="arabicPeriod"/>
            </a:pPr>
            <a:r>
              <a:rPr lang="en-US" dirty="0" smtClean="0"/>
              <a:t>Poor collaboration</a:t>
            </a:r>
          </a:p>
          <a:p>
            <a:pPr marL="184150" indent="-184150">
              <a:lnSpc>
                <a:spcPct val="120000"/>
              </a:lnSpc>
              <a:buFont typeface="+mj-lt"/>
              <a:buAutoNum type="arabicPeriod"/>
            </a:pPr>
            <a:r>
              <a:rPr lang="en-US" dirty="0" smtClean="0"/>
              <a:t>Poor links between agencies</a:t>
            </a:r>
          </a:p>
          <a:p>
            <a:pPr marL="184150" indent="-184150">
              <a:lnSpc>
                <a:spcPct val="120000"/>
              </a:lnSpc>
              <a:buFont typeface="+mj-lt"/>
              <a:buAutoNum type="arabicPeriod"/>
            </a:pPr>
            <a:r>
              <a:rPr lang="en-US" dirty="0" smtClean="0"/>
              <a:t>Development/disaster treated separately</a:t>
            </a:r>
          </a:p>
          <a:p>
            <a:pPr marL="184150" indent="-184150">
              <a:lnSpc>
                <a:spcPct val="120000"/>
              </a:lnSpc>
              <a:buFont typeface="+mj-lt"/>
              <a:buAutoNum type="arabicPeriod"/>
            </a:pPr>
            <a:r>
              <a:rPr lang="en-US" dirty="0" smtClean="0"/>
              <a:t>Over-emphasis on simple projects</a:t>
            </a:r>
          </a:p>
          <a:p>
            <a:pPr marL="184150" indent="-184150">
              <a:lnSpc>
                <a:spcPct val="120000"/>
              </a:lnSpc>
              <a:buFont typeface="+mj-lt"/>
              <a:buAutoNum type="arabicPeriod"/>
            </a:pPr>
            <a:r>
              <a:rPr lang="en-US" dirty="0" smtClean="0"/>
              <a:t>Merit of long-term processes hard to demonstrate</a:t>
            </a:r>
          </a:p>
          <a:p>
            <a:pPr marL="184150" indent="-184150">
              <a:lnSpc>
                <a:spcPct val="120000"/>
              </a:lnSpc>
              <a:buFont typeface="+mj-lt"/>
              <a:buAutoNum type="arabicPeriod"/>
            </a:pPr>
            <a:r>
              <a:rPr lang="en-US" dirty="0" smtClean="0"/>
              <a:t>Funding and project criteria</a:t>
            </a:r>
            <a:endParaRPr lang="en-US" dirty="0"/>
          </a:p>
        </p:txBody>
      </p:sp>
      <p:grpSp>
        <p:nvGrpSpPr>
          <p:cNvPr id="3" name="Group 2"/>
          <p:cNvGrpSpPr/>
          <p:nvPr/>
        </p:nvGrpSpPr>
        <p:grpSpPr>
          <a:xfrm>
            <a:off x="3040679" y="1814580"/>
            <a:ext cx="5939999" cy="4023532"/>
            <a:chOff x="3040679" y="1814580"/>
            <a:chExt cx="5939999" cy="4023532"/>
          </a:xfrm>
        </p:grpSpPr>
        <p:sp>
          <p:nvSpPr>
            <p:cNvPr id="7" name="Rectangle 6"/>
            <p:cNvSpPr/>
            <p:nvPr/>
          </p:nvSpPr>
          <p:spPr>
            <a:xfrm>
              <a:off x="3040679" y="1814580"/>
              <a:ext cx="5939999" cy="239888"/>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066710" y="2300225"/>
              <a:ext cx="2159999" cy="239888"/>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055112" y="2822145"/>
              <a:ext cx="4859999" cy="239888"/>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066708" y="4584727"/>
              <a:ext cx="5868000" cy="239888"/>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092737" y="5598224"/>
              <a:ext cx="5219999" cy="239888"/>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2" name="Rectangle 11"/>
            <p:cNvSpPr/>
            <p:nvPr/>
          </p:nvSpPr>
          <p:spPr>
            <a:xfrm>
              <a:off x="3040680" y="3311921"/>
              <a:ext cx="3419996" cy="239888"/>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Rectangle 12"/>
          <p:cNvSpPr/>
          <p:nvPr/>
        </p:nvSpPr>
        <p:spPr>
          <a:xfrm>
            <a:off x="3069543" y="4823178"/>
            <a:ext cx="2448000" cy="239888"/>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05511" y="6332041"/>
            <a:ext cx="8551334" cy="1975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smtClean="0">
                <a:solidFill>
                  <a:schemeClr val="tx1"/>
                </a:solidFill>
              </a:rPr>
              <a:t>Source: Bull-</a:t>
            </a:r>
            <a:r>
              <a:rPr lang="en-US" sz="1400" dirty="0" err="1" smtClean="0">
                <a:solidFill>
                  <a:schemeClr val="tx1"/>
                </a:solidFill>
              </a:rPr>
              <a:t>Kamanga</a:t>
            </a:r>
            <a:r>
              <a:rPr lang="en-US" sz="1400" dirty="0" smtClean="0">
                <a:solidFill>
                  <a:schemeClr val="tx1"/>
                </a:solidFill>
              </a:rPr>
              <a:t> 2003</a:t>
            </a:r>
            <a:endParaRPr lang="en-US" sz="1400" dirty="0">
              <a:solidFill>
                <a:schemeClr val="tx1"/>
              </a:solidFill>
            </a:endParaRPr>
          </a:p>
        </p:txBody>
      </p:sp>
    </p:spTree>
    <p:extLst>
      <p:ext uri="{BB962C8B-B14F-4D97-AF65-F5344CB8AC3E}">
        <p14:creationId xmlns:p14="http://schemas.microsoft.com/office/powerpoint/2010/main" val="1760966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a:t>Disasters and urban development</a:t>
            </a:r>
            <a:br>
              <a:rPr lang="en-US" sz="2700" i="1" dirty="0"/>
            </a:br>
            <a:r>
              <a:rPr lang="en-US" dirty="0" smtClean="0"/>
              <a:t>Overriding questions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What are the links between urbanization (the growing proportion of a nation’s population living in urban areas), or the growth of each urban </a:t>
            </a:r>
            <a:r>
              <a:rPr lang="en-US" dirty="0" err="1" smtClean="0"/>
              <a:t>centre</a:t>
            </a:r>
            <a:r>
              <a:rPr lang="en-US" dirty="0" smtClean="0"/>
              <a:t>, and risks (from disasters, small disasters and everyday hazards)?</a:t>
            </a:r>
          </a:p>
          <a:p>
            <a:pPr marL="457200" indent="-457200">
              <a:buFont typeface="+mj-lt"/>
              <a:buAutoNum type="arabicPeriod"/>
            </a:pPr>
            <a:r>
              <a:rPr lang="en-US" dirty="0" smtClean="0"/>
              <a:t>Do urban </a:t>
            </a:r>
            <a:r>
              <a:rPr lang="en-US" dirty="0" err="1" smtClean="0"/>
              <a:t>centres</a:t>
            </a:r>
            <a:r>
              <a:rPr lang="en-US" dirty="0" smtClean="0"/>
              <a:t> have characteristics that present particular opportunities for risk reduction (for disasters, small disasters and everyday hazards) or particular difficulties?</a:t>
            </a:r>
          </a:p>
          <a:p>
            <a:pPr marL="457200" indent="-457200">
              <a:buFont typeface="+mj-lt"/>
              <a:buAutoNum type="arabicPeriod"/>
            </a:pPr>
            <a:r>
              <a:rPr lang="en-US" dirty="0" smtClean="0"/>
              <a:t>Are existing patterns of everyday hazards and small disasters indicators of vulnerability to large disasters? </a:t>
            </a:r>
          </a:p>
          <a:p>
            <a:endParaRPr lang="en-US" dirty="0"/>
          </a:p>
        </p:txBody>
      </p:sp>
      <p:sp>
        <p:nvSpPr>
          <p:cNvPr id="4" name="Rectangle 3"/>
          <p:cNvSpPr/>
          <p:nvPr/>
        </p:nvSpPr>
        <p:spPr>
          <a:xfrm>
            <a:off x="605511" y="6332041"/>
            <a:ext cx="8551334" cy="1975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smtClean="0">
                <a:solidFill>
                  <a:schemeClr val="tx1"/>
                </a:solidFill>
              </a:rPr>
              <a:t>Source: Bull-</a:t>
            </a:r>
            <a:r>
              <a:rPr lang="en-US" sz="1400" dirty="0" err="1" smtClean="0">
                <a:solidFill>
                  <a:schemeClr val="tx1"/>
                </a:solidFill>
              </a:rPr>
              <a:t>Kamanga</a:t>
            </a:r>
            <a:r>
              <a:rPr lang="en-US" sz="1400" dirty="0" smtClean="0">
                <a:solidFill>
                  <a:schemeClr val="tx1"/>
                </a:solidFill>
              </a:rPr>
              <a:t> 2003</a:t>
            </a:r>
            <a:endParaRPr lang="en-US" sz="1400" dirty="0">
              <a:solidFill>
                <a:schemeClr val="tx1"/>
              </a:solidFill>
            </a:endParaRPr>
          </a:p>
        </p:txBody>
      </p:sp>
    </p:spTree>
    <p:extLst>
      <p:ext uri="{BB962C8B-B14F-4D97-AF65-F5344CB8AC3E}">
        <p14:creationId xmlns:p14="http://schemas.microsoft.com/office/powerpoint/2010/main" val="1411191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The urban poor live daily with natural, physical hazards</a:t>
            </a:r>
          </a:p>
          <a:p>
            <a:r>
              <a:rPr lang="en-US" dirty="0" smtClean="0"/>
              <a:t>Natural hazards are exacerbated by social, economic and political factors</a:t>
            </a:r>
          </a:p>
          <a:p>
            <a:r>
              <a:rPr lang="en-US" dirty="0" smtClean="0"/>
              <a:t>Urban deprivation is often manifested as anthropogenic hazards such as crime and violence </a:t>
            </a:r>
          </a:p>
          <a:p>
            <a:r>
              <a:rPr lang="en-US" dirty="0" smtClean="0"/>
              <a:t>Urban deprivation and violence is experienced </a:t>
            </a:r>
            <a:r>
              <a:rPr lang="en-US" i="1" dirty="0" smtClean="0"/>
              <a:t>differently</a:t>
            </a:r>
            <a:r>
              <a:rPr lang="en-US" dirty="0" smtClean="0"/>
              <a:t> among vulnerable constituencies among the urban poor</a:t>
            </a:r>
          </a:p>
          <a:p>
            <a:r>
              <a:rPr lang="en-US" dirty="0" smtClean="0"/>
              <a:t>The infrastructure of governance is inadequate</a:t>
            </a:r>
          </a:p>
          <a:p>
            <a:r>
              <a:rPr lang="en-US" dirty="0"/>
              <a:t>P</a:t>
            </a:r>
            <a:r>
              <a:rPr lang="en-US" dirty="0" smtClean="0"/>
              <a:t>olicy and tools of analysis used by government and agencies are inadequate </a:t>
            </a:r>
          </a:p>
          <a:p>
            <a:r>
              <a:rPr lang="en-US" dirty="0" smtClean="0"/>
              <a:t>The hazards of urban poverty have largely become normalized, jeopardizing prevention and response </a:t>
            </a:r>
            <a:endParaRPr lang="en-US" dirty="0"/>
          </a:p>
        </p:txBody>
      </p:sp>
    </p:spTree>
    <p:extLst>
      <p:ext uri="{BB962C8B-B14F-4D97-AF65-F5344CB8AC3E}">
        <p14:creationId xmlns:p14="http://schemas.microsoft.com/office/powerpoint/2010/main" val="146697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smtClean="0"/>
              <a:t>Risk and vulnerability</a:t>
            </a:r>
            <a:r>
              <a:rPr lang="en-US" dirty="0" smtClean="0"/>
              <a:t/>
            </a:r>
            <a:br>
              <a:rPr lang="en-US" dirty="0" smtClean="0"/>
            </a:br>
            <a:r>
              <a:rPr lang="en-US" dirty="0" smtClean="0"/>
              <a:t>Ebola case study: Monrovia</a:t>
            </a:r>
            <a:endParaRPr lang="en-US" dirty="0"/>
          </a:p>
        </p:txBody>
      </p:sp>
      <p:sp>
        <p:nvSpPr>
          <p:cNvPr id="5" name="Content Placeholder 4"/>
          <p:cNvSpPr>
            <a:spLocks noGrp="1"/>
          </p:cNvSpPr>
          <p:nvPr>
            <p:ph sz="half" idx="1"/>
          </p:nvPr>
        </p:nvSpPr>
        <p:spPr>
          <a:xfrm>
            <a:off x="457199" y="1673352"/>
            <a:ext cx="3981615" cy="4718304"/>
          </a:xfrm>
        </p:spPr>
        <p:txBody>
          <a:bodyPr>
            <a:normAutofit fontScale="85000" lnSpcReduction="20000"/>
          </a:bodyPr>
          <a:lstStyle/>
          <a:p>
            <a:r>
              <a:rPr lang="en-US" dirty="0" smtClean="0"/>
              <a:t>Capital of Liberia </a:t>
            </a:r>
          </a:p>
          <a:p>
            <a:r>
              <a:rPr lang="en-US" dirty="0" smtClean="0"/>
              <a:t>Liberia pop. 4.4 </a:t>
            </a:r>
            <a:r>
              <a:rPr lang="en-US" dirty="0" err="1" smtClean="0"/>
              <a:t>mln</a:t>
            </a:r>
            <a:r>
              <a:rPr lang="en-US" dirty="0" smtClean="0"/>
              <a:t> in 2014 (up from 3.5 </a:t>
            </a:r>
            <a:r>
              <a:rPr lang="en-US" dirty="0" err="1" smtClean="0"/>
              <a:t>mln</a:t>
            </a:r>
            <a:r>
              <a:rPr lang="en-US" dirty="0" smtClean="0"/>
              <a:t> in 2008)</a:t>
            </a:r>
          </a:p>
          <a:p>
            <a:r>
              <a:rPr lang="en-US" dirty="0" smtClean="0"/>
              <a:t>Monrovia pop. 1 </a:t>
            </a:r>
            <a:r>
              <a:rPr lang="en-US" dirty="0" err="1" smtClean="0"/>
              <a:t>mln</a:t>
            </a:r>
            <a:r>
              <a:rPr lang="en-US" dirty="0" smtClean="0"/>
              <a:t> in 2008</a:t>
            </a:r>
            <a:r>
              <a:rPr lang="en-US" dirty="0"/>
              <a:t> </a:t>
            </a:r>
            <a:r>
              <a:rPr lang="en-US" dirty="0" smtClean="0"/>
              <a:t>= quarter to third of Liberia pop.</a:t>
            </a:r>
          </a:p>
          <a:p>
            <a:r>
              <a:rPr lang="en-US" dirty="0" smtClean="0"/>
              <a:t>Among fastest population growth globally</a:t>
            </a:r>
          </a:p>
          <a:p>
            <a:r>
              <a:rPr lang="en-US" dirty="0" smtClean="0"/>
              <a:t>75,000 inhabitants in </a:t>
            </a:r>
            <a:r>
              <a:rPr lang="en-US" dirty="0"/>
              <a:t>s</a:t>
            </a:r>
            <a:r>
              <a:rPr lang="en-US" dirty="0" smtClean="0"/>
              <a:t>lum of West Point</a:t>
            </a:r>
          </a:p>
          <a:p>
            <a:r>
              <a:rPr lang="en-US" dirty="0" smtClean="0"/>
              <a:t>Epicenter </a:t>
            </a:r>
            <a:r>
              <a:rPr lang="en-US" dirty="0"/>
              <a:t>of 2014 Ebola outbreak in West Africa</a:t>
            </a:r>
          </a:p>
          <a:p>
            <a:endParaRPr lang="en-US" dirty="0" smtClean="0"/>
          </a:p>
        </p:txBody>
      </p:sp>
      <p:sp>
        <p:nvSpPr>
          <p:cNvPr id="6" name="Content Placeholder 5"/>
          <p:cNvSpPr>
            <a:spLocks noGrp="1"/>
          </p:cNvSpPr>
          <p:nvPr>
            <p:ph sz="half" idx="2"/>
          </p:nvPr>
        </p:nvSpPr>
        <p:spPr/>
        <p:txBody>
          <a:bodyPr>
            <a:normAutofit fontScale="85000" lnSpcReduction="20000"/>
          </a:bodyPr>
          <a:lstStyle/>
          <a:p>
            <a:endParaRPr lang="en-US"/>
          </a:p>
        </p:txBody>
      </p:sp>
      <p:pic>
        <p:nvPicPr>
          <p:cNvPr id="4" name="Picture 3" descr="Wk7 africa_liberia_map.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38815" y="1641618"/>
            <a:ext cx="4247985" cy="4404275"/>
          </a:xfrm>
          <a:prstGeom prst="rect">
            <a:avLst/>
          </a:prstGeom>
        </p:spPr>
      </p:pic>
    </p:spTree>
    <p:extLst>
      <p:ext uri="{BB962C8B-B14F-4D97-AF65-F5344CB8AC3E}">
        <p14:creationId xmlns:p14="http://schemas.microsoft.com/office/powerpoint/2010/main" val="3161247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Wk6</a:t>
            </a:r>
            <a:endParaRPr lang="en-US" dirty="0"/>
          </a:p>
        </p:txBody>
      </p:sp>
      <p:sp>
        <p:nvSpPr>
          <p:cNvPr id="3" name="Content Placeholder 2"/>
          <p:cNvSpPr>
            <a:spLocks noGrp="1"/>
          </p:cNvSpPr>
          <p:nvPr>
            <p:ph idx="1"/>
          </p:nvPr>
        </p:nvSpPr>
        <p:spPr/>
        <p:txBody>
          <a:bodyPr/>
          <a:lstStyle/>
          <a:p>
            <a:r>
              <a:rPr lang="en-US" dirty="0" smtClean="0"/>
              <a:t>Required</a:t>
            </a:r>
          </a:p>
          <a:p>
            <a:pPr lvl="1"/>
            <a:r>
              <a:rPr lang="en-US" dirty="0"/>
              <a:t>Davis M, </a:t>
            </a:r>
            <a:r>
              <a:rPr lang="en-US" dirty="0" smtClean="0"/>
              <a:t>2006 </a:t>
            </a:r>
            <a:r>
              <a:rPr lang="en-US" i="1" dirty="0" smtClean="0"/>
              <a:t>Planet </a:t>
            </a:r>
            <a:r>
              <a:rPr lang="en-US" i="1" dirty="0"/>
              <a:t>of </a:t>
            </a:r>
            <a:r>
              <a:rPr lang="en-US" i="1" dirty="0" smtClean="0"/>
              <a:t>Slums </a:t>
            </a:r>
            <a:r>
              <a:rPr lang="en-US" dirty="0" smtClean="0"/>
              <a:t>(</a:t>
            </a:r>
            <a:r>
              <a:rPr lang="en-US" dirty="0"/>
              <a:t>Verso, London and New York</a:t>
            </a:r>
            <a:r>
              <a:rPr lang="en-US" dirty="0" smtClean="0"/>
              <a:t>) Chapter 6 (pp. 121-150) </a:t>
            </a:r>
          </a:p>
          <a:p>
            <a:pPr lvl="1"/>
            <a:r>
              <a:rPr lang="en-US" dirty="0"/>
              <a:t>Parks M, 2014, “Urban Poverty Traps: </a:t>
            </a:r>
            <a:r>
              <a:rPr lang="en-US" dirty="0" err="1"/>
              <a:t>Neighbourhoods</a:t>
            </a:r>
            <a:r>
              <a:rPr lang="en-US" dirty="0"/>
              <a:t> and Violent </a:t>
            </a:r>
            <a:r>
              <a:rPr lang="en-US" dirty="0" err="1"/>
              <a:t>Victimisation</a:t>
            </a:r>
            <a:r>
              <a:rPr lang="en-US" dirty="0"/>
              <a:t> and Offending in Nairobi, Kenya” </a:t>
            </a:r>
            <a:r>
              <a:rPr lang="en-US" i="1" dirty="0"/>
              <a:t>Urban Studies </a:t>
            </a:r>
            <a:r>
              <a:rPr lang="en-US" b="1" dirty="0"/>
              <a:t>51</a:t>
            </a:r>
            <a:r>
              <a:rPr lang="en-US" dirty="0"/>
              <a:t>(9) 1812-1832</a:t>
            </a:r>
            <a:endParaRPr lang="en-CA" dirty="0"/>
          </a:p>
          <a:p>
            <a:pPr lvl="1"/>
            <a:r>
              <a:rPr lang="en-US" dirty="0" err="1" smtClean="0"/>
              <a:t>Zaluar</a:t>
            </a:r>
            <a:r>
              <a:rPr lang="en-US" dirty="0" smtClean="0"/>
              <a:t> </a:t>
            </a:r>
            <a:r>
              <a:rPr lang="en-US" dirty="0"/>
              <a:t>A, 2001, “Violence in Rio de Janeiro: Styles of leisure, drug use, and trafficking” </a:t>
            </a:r>
            <a:r>
              <a:rPr lang="en-US" i="1" dirty="0"/>
              <a:t>International Social Science Journal</a:t>
            </a:r>
            <a:r>
              <a:rPr lang="en-US" dirty="0"/>
              <a:t> </a:t>
            </a:r>
            <a:r>
              <a:rPr lang="en-US" b="1" dirty="0"/>
              <a:t>53</a:t>
            </a:r>
            <a:r>
              <a:rPr lang="en-US" dirty="0"/>
              <a:t>(169) 369-378</a:t>
            </a:r>
            <a:endParaRPr lang="en-CA" sz="2600" dirty="0"/>
          </a:p>
          <a:p>
            <a:r>
              <a:rPr lang="en-US" dirty="0" smtClean="0"/>
              <a:t>Recommended</a:t>
            </a:r>
          </a:p>
          <a:p>
            <a:endParaRPr lang="en-US" dirty="0"/>
          </a:p>
        </p:txBody>
      </p:sp>
    </p:spTree>
    <p:extLst>
      <p:ext uri="{BB962C8B-B14F-4D97-AF65-F5344CB8AC3E}">
        <p14:creationId xmlns:p14="http://schemas.microsoft.com/office/powerpoint/2010/main" val="3125794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Wk7</a:t>
            </a:r>
            <a:endParaRPr lang="en-US" dirty="0"/>
          </a:p>
        </p:txBody>
      </p:sp>
      <p:sp>
        <p:nvSpPr>
          <p:cNvPr id="3" name="Content Placeholder 2"/>
          <p:cNvSpPr>
            <a:spLocks noGrp="1"/>
          </p:cNvSpPr>
          <p:nvPr>
            <p:ph idx="1"/>
          </p:nvPr>
        </p:nvSpPr>
        <p:spPr/>
        <p:txBody>
          <a:bodyPr/>
          <a:lstStyle/>
          <a:p>
            <a:r>
              <a:rPr lang="en-US" dirty="0" smtClean="0"/>
              <a:t>Required</a:t>
            </a:r>
          </a:p>
          <a:p>
            <a:pPr lvl="1"/>
            <a:r>
              <a:rPr lang="en-US" dirty="0"/>
              <a:t>Bull-</a:t>
            </a:r>
            <a:r>
              <a:rPr lang="en-US" dirty="0" err="1"/>
              <a:t>Kamanga</a:t>
            </a:r>
            <a:r>
              <a:rPr lang="en-US" dirty="0"/>
              <a:t> L, </a:t>
            </a:r>
            <a:r>
              <a:rPr lang="en-US" dirty="0" err="1"/>
              <a:t>Diagne</a:t>
            </a:r>
            <a:r>
              <a:rPr lang="en-US" dirty="0"/>
              <a:t> K, </a:t>
            </a:r>
            <a:r>
              <a:rPr lang="en-US" dirty="0" err="1"/>
              <a:t>Lavell</a:t>
            </a:r>
            <a:r>
              <a:rPr lang="en-US" dirty="0"/>
              <a:t> A, Leon E, </a:t>
            </a:r>
            <a:r>
              <a:rPr lang="en-US" dirty="0" err="1"/>
              <a:t>Lerise</a:t>
            </a:r>
            <a:r>
              <a:rPr lang="en-US" dirty="0"/>
              <a:t> F, </a:t>
            </a:r>
            <a:r>
              <a:rPr lang="en-US" dirty="0" err="1"/>
              <a:t>MacGregor</a:t>
            </a:r>
            <a:r>
              <a:rPr lang="en-US" dirty="0"/>
              <a:t> H, </a:t>
            </a:r>
            <a:r>
              <a:rPr lang="en-US" dirty="0" err="1"/>
              <a:t>Maskrey</a:t>
            </a:r>
            <a:r>
              <a:rPr lang="en-US" dirty="0"/>
              <a:t> A, </a:t>
            </a:r>
            <a:r>
              <a:rPr lang="en-US" dirty="0" err="1"/>
              <a:t>Meshack</a:t>
            </a:r>
            <a:r>
              <a:rPr lang="en-US" dirty="0"/>
              <a:t> M, </a:t>
            </a:r>
            <a:r>
              <a:rPr lang="en-US" dirty="0" err="1"/>
              <a:t>Pelling</a:t>
            </a:r>
            <a:r>
              <a:rPr lang="en-US" dirty="0"/>
              <a:t> M, Reid H, </a:t>
            </a:r>
            <a:r>
              <a:rPr lang="en-US" dirty="0" err="1"/>
              <a:t>Satterthwaite</a:t>
            </a:r>
            <a:r>
              <a:rPr lang="en-US" dirty="0"/>
              <a:t> D, </a:t>
            </a:r>
            <a:r>
              <a:rPr lang="en-US" dirty="0" err="1"/>
              <a:t>Songsore</a:t>
            </a:r>
            <a:r>
              <a:rPr lang="en-US" dirty="0"/>
              <a:t> J, Westgate K, </a:t>
            </a:r>
            <a:r>
              <a:rPr lang="en-US" dirty="0" err="1"/>
              <a:t>Yitambe</a:t>
            </a:r>
            <a:r>
              <a:rPr lang="en-US" dirty="0"/>
              <a:t> a, 2003, “From everyday hazards to disasters: the accumulation of risk in urban areas” </a:t>
            </a:r>
            <a:r>
              <a:rPr lang="en-US" i="1" dirty="0"/>
              <a:t>Environment and Urbanization </a:t>
            </a:r>
            <a:r>
              <a:rPr lang="en-US" b="1" dirty="0"/>
              <a:t>15</a:t>
            </a:r>
            <a:r>
              <a:rPr lang="en-US" dirty="0"/>
              <a:t>(1) 193-203</a:t>
            </a:r>
            <a:endParaRPr lang="en-CA" sz="2600" dirty="0"/>
          </a:p>
          <a:p>
            <a:r>
              <a:rPr lang="en-US" dirty="0" smtClean="0"/>
              <a:t>Recommended</a:t>
            </a:r>
          </a:p>
          <a:p>
            <a:endParaRPr lang="en-US" dirty="0"/>
          </a:p>
        </p:txBody>
      </p:sp>
    </p:spTree>
    <p:extLst>
      <p:ext uri="{BB962C8B-B14F-4D97-AF65-F5344CB8AC3E}">
        <p14:creationId xmlns:p14="http://schemas.microsoft.com/office/powerpoint/2010/main" val="2982360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smtClean="0"/>
              <a:t>Risk and vulnerability</a:t>
            </a:r>
            <a:r>
              <a:rPr lang="en-US" dirty="0" smtClean="0"/>
              <a:t/>
            </a:r>
            <a:br>
              <a:rPr lang="en-US" dirty="0" smtClean="0"/>
            </a:br>
            <a:r>
              <a:rPr lang="en-US" dirty="0" smtClean="0"/>
              <a:t>Ebola case study: Scale and response</a:t>
            </a:r>
            <a:endParaRPr lang="en-US" dirty="0"/>
          </a:p>
        </p:txBody>
      </p:sp>
      <p:sp>
        <p:nvSpPr>
          <p:cNvPr id="3" name="Content Placeholder 2"/>
          <p:cNvSpPr>
            <a:spLocks noGrp="1"/>
          </p:cNvSpPr>
          <p:nvPr>
            <p:ph idx="1"/>
          </p:nvPr>
        </p:nvSpPr>
        <p:spPr/>
        <p:txBody>
          <a:bodyPr>
            <a:normAutofit fontScale="92500" lnSpcReduction="20000"/>
          </a:bodyPr>
          <a:lstStyle/>
          <a:p>
            <a:r>
              <a:rPr lang="en-US" dirty="0"/>
              <a:t>Ebola map at </a:t>
            </a:r>
            <a:r>
              <a:rPr lang="en-US" dirty="0">
                <a:hlinkClick r:id="rId2"/>
              </a:rPr>
              <a:t>http://www.washingtonpost.com/blogs/wonkblog/wp/2014/10/15/understanding-the-ebola-epidemic-in-2-charts-and-2-maps</a:t>
            </a:r>
            <a:r>
              <a:rPr lang="en-US" dirty="0" smtClean="0">
                <a:hlinkClick r:id="rId2"/>
              </a:rPr>
              <a:t>/</a:t>
            </a:r>
            <a:endParaRPr lang="en-US" dirty="0"/>
          </a:p>
          <a:p>
            <a:r>
              <a:rPr lang="en-US" dirty="0" smtClean="0"/>
              <a:t>Photographer’s account </a:t>
            </a:r>
            <a:r>
              <a:rPr lang="en-US" dirty="0" err="1" smtClean="0"/>
              <a:t>at</a:t>
            </a:r>
            <a:r>
              <a:rPr lang="en-US" dirty="0" err="1" smtClean="0">
                <a:hlinkClick r:id="rId3"/>
              </a:rPr>
              <a:t>http</a:t>
            </a:r>
            <a:r>
              <a:rPr lang="en-US" dirty="0">
                <a:hlinkClick r:id="rId3"/>
              </a:rPr>
              <a:t>://www.nbcnews.com/watch/nbcnews-com/photographer-goes-inside-liberias-ebola-ravaged-slums-</a:t>
            </a:r>
            <a:r>
              <a:rPr lang="en-US" dirty="0" smtClean="0">
                <a:hlinkClick r:id="rId3"/>
              </a:rPr>
              <a:t>329030723667</a:t>
            </a:r>
            <a:endParaRPr lang="en-US" dirty="0" smtClean="0"/>
          </a:p>
          <a:p>
            <a:r>
              <a:rPr lang="en-US" dirty="0" smtClean="0"/>
              <a:t>Ambulance work at </a:t>
            </a:r>
            <a:r>
              <a:rPr lang="en-US" dirty="0" smtClean="0">
                <a:hlinkClick r:id="rId4"/>
              </a:rPr>
              <a:t>http</a:t>
            </a:r>
            <a:r>
              <a:rPr lang="en-US" dirty="0">
                <a:hlinkClick r:id="rId4"/>
              </a:rPr>
              <a:t>://www.nytimes.com/2014/10/17/world/africa/because-of-ebola-ambulance-work-in-liberia-is-a-busy-and-lonely-</a:t>
            </a:r>
            <a:r>
              <a:rPr lang="en-US" dirty="0" smtClean="0">
                <a:hlinkClick r:id="rId4"/>
              </a:rPr>
              <a:t>business.html</a:t>
            </a:r>
            <a:endParaRPr lang="en-US" dirty="0" smtClean="0"/>
          </a:p>
          <a:p>
            <a:r>
              <a:rPr lang="en-US" dirty="0"/>
              <a:t>Other victims at </a:t>
            </a:r>
            <a:r>
              <a:rPr lang="en-US" dirty="0">
                <a:hlinkClick r:id="rId5"/>
              </a:rPr>
              <a:t>http://www.aljazeera.com/indepth/opinion/2014/10/other-victims-ebola-liberia-2014101551356485828.</a:t>
            </a:r>
            <a:r>
              <a:rPr lang="en-US" dirty="0" smtClean="0">
                <a:hlinkClick r:id="rId5"/>
              </a:rPr>
              <a:t>html</a:t>
            </a:r>
            <a:endParaRPr lang="en-US" dirty="0" smtClean="0"/>
          </a:p>
          <a:p>
            <a:r>
              <a:rPr lang="en-US" dirty="0" smtClean="0"/>
              <a:t>Do SWOT analysis of prevention (preparedness) and response</a:t>
            </a:r>
          </a:p>
          <a:p>
            <a:r>
              <a:rPr lang="en-US" dirty="0" smtClean="0"/>
              <a:t>What are the urban dimensions of Ebola?</a:t>
            </a:r>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922997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smtClean="0"/>
              <a:t>Risk and vulnerability</a:t>
            </a:r>
            <a:r>
              <a:rPr lang="en-US" dirty="0" smtClean="0"/>
              <a:t/>
            </a:r>
            <a:br>
              <a:rPr lang="en-US" dirty="0" smtClean="0"/>
            </a:br>
            <a:r>
              <a:rPr lang="en-US" dirty="0" smtClean="0"/>
              <a:t>Ebola case study: SWOT analysis (class)</a:t>
            </a:r>
            <a:endParaRPr lang="en-US" dirty="0"/>
          </a:p>
        </p:txBody>
      </p:sp>
      <p:sp>
        <p:nvSpPr>
          <p:cNvPr id="3" name="Content Placeholder 2"/>
          <p:cNvSpPr>
            <a:spLocks noGrp="1"/>
          </p:cNvSpPr>
          <p:nvPr>
            <p:ph idx="4294967295"/>
          </p:nvPr>
        </p:nvSpPr>
        <p:spPr>
          <a:xfrm>
            <a:off x="0" y="1600200"/>
            <a:ext cx="8229600" cy="4876800"/>
          </a:xfrm>
        </p:spPr>
        <p:txBody>
          <a:bodyPr>
            <a:normAutofit/>
          </a:bodyPr>
          <a:lstStyle/>
          <a:p>
            <a:endParaRPr lang="en-US" dirty="0"/>
          </a:p>
          <a:p>
            <a:endParaRPr lang="en-US" dirty="0" smtClean="0"/>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80726377"/>
              </p:ext>
            </p:extLst>
          </p:nvPr>
        </p:nvGraphicFramePr>
        <p:xfrm>
          <a:off x="124244" y="1767840"/>
          <a:ext cx="9019756" cy="4828892"/>
        </p:xfrm>
        <a:graphic>
          <a:graphicData uri="http://schemas.openxmlformats.org/drawingml/2006/table">
            <a:tbl>
              <a:tblPr firstRow="1" bandRow="1">
                <a:tableStyleId>{5C22544A-7EE6-4342-B048-85BDC9FD1C3A}</a:tableStyleId>
              </a:tblPr>
              <a:tblGrid>
                <a:gridCol w="4509878"/>
                <a:gridCol w="4509878"/>
              </a:tblGrid>
              <a:tr h="2313376">
                <a:tc>
                  <a:txBody>
                    <a:bodyPr/>
                    <a:lstStyle/>
                    <a:p>
                      <a:r>
                        <a:rPr lang="en-US" b="0" dirty="0" smtClean="0"/>
                        <a:t>Strengths</a:t>
                      </a:r>
                    </a:p>
                    <a:p>
                      <a:pPr marL="285750" indent="-285750">
                        <a:buFont typeface="Arial"/>
                        <a:buChar char="•"/>
                      </a:pPr>
                      <a:r>
                        <a:rPr lang="en-US" b="0" dirty="0" smtClean="0"/>
                        <a:t>Some medical infrastructure</a:t>
                      </a:r>
                    </a:p>
                    <a:p>
                      <a:pPr marL="285750" indent="-285750">
                        <a:buFont typeface="Arial"/>
                        <a:buChar char="•"/>
                      </a:pPr>
                      <a:r>
                        <a:rPr lang="en-US" b="0" dirty="0" smtClean="0"/>
                        <a:t>Raised</a:t>
                      </a:r>
                      <a:r>
                        <a:rPr lang="en-US" b="0" baseline="0" dirty="0" smtClean="0"/>
                        <a:t> awareness</a:t>
                      </a:r>
                    </a:p>
                    <a:p>
                      <a:pPr marL="285750" indent="-285750">
                        <a:buFont typeface="Arial"/>
                        <a:buChar char="•"/>
                      </a:pPr>
                      <a:r>
                        <a:rPr lang="en-US" b="0" baseline="0" dirty="0" smtClean="0"/>
                        <a:t>Learning opportunity re density/infra</a:t>
                      </a:r>
                    </a:p>
                    <a:p>
                      <a:pPr marL="285750" indent="-285750">
                        <a:buFont typeface="Arial"/>
                        <a:buChar char="•"/>
                      </a:pPr>
                      <a:r>
                        <a:rPr lang="en-US" b="0" baseline="0" dirty="0" smtClean="0"/>
                        <a:t>Institutions working toward cure</a:t>
                      </a:r>
                      <a:endParaRPr lang="en-US" b="0" dirty="0"/>
                    </a:p>
                  </a:txBody>
                  <a:tcPr>
                    <a:solidFill>
                      <a:srgbClr val="6B7D72"/>
                    </a:solidFill>
                  </a:tcPr>
                </a:tc>
                <a:tc>
                  <a:txBody>
                    <a:bodyPr/>
                    <a:lstStyle/>
                    <a:p>
                      <a:r>
                        <a:rPr lang="en-US" b="0" dirty="0" smtClean="0"/>
                        <a:t>Opportunities</a:t>
                      </a:r>
                    </a:p>
                    <a:p>
                      <a:pPr marL="285750" indent="-285750">
                        <a:buFont typeface="Arial"/>
                        <a:buChar char="•"/>
                      </a:pPr>
                      <a:r>
                        <a:rPr lang="en-US" b="0" dirty="0" smtClean="0"/>
                        <a:t>Increase</a:t>
                      </a:r>
                      <a:r>
                        <a:rPr lang="en-US" b="0" baseline="0" dirty="0" smtClean="0"/>
                        <a:t> number of treatment </a:t>
                      </a:r>
                      <a:r>
                        <a:rPr lang="en-US" b="0" baseline="0" dirty="0" err="1" smtClean="0"/>
                        <a:t>centres</a:t>
                      </a:r>
                      <a:endParaRPr lang="en-US" b="0" baseline="0" dirty="0" smtClean="0"/>
                    </a:p>
                    <a:p>
                      <a:pPr marL="285750" indent="-285750">
                        <a:buFont typeface="Arial"/>
                        <a:buChar char="•"/>
                      </a:pPr>
                      <a:r>
                        <a:rPr lang="en-US" b="0" baseline="0" dirty="0" smtClean="0"/>
                        <a:t>Testing regulations before international travel</a:t>
                      </a:r>
                    </a:p>
                    <a:p>
                      <a:pPr marL="285750" indent="-285750">
                        <a:buFont typeface="Arial"/>
                        <a:buChar char="•"/>
                      </a:pPr>
                      <a:r>
                        <a:rPr lang="en-US" b="0" baseline="0" dirty="0" smtClean="0"/>
                        <a:t>Spark vaccine research</a:t>
                      </a:r>
                    </a:p>
                    <a:p>
                      <a:pPr marL="285750" indent="-285750">
                        <a:buFont typeface="Arial"/>
                        <a:buChar char="•"/>
                      </a:pPr>
                      <a:r>
                        <a:rPr lang="en-US" b="0" baseline="0" dirty="0" smtClean="0"/>
                        <a:t>Public education/communication?</a:t>
                      </a:r>
                    </a:p>
                    <a:p>
                      <a:pPr marL="285750" indent="-285750">
                        <a:buFont typeface="Arial"/>
                        <a:buChar char="•"/>
                      </a:pPr>
                      <a:r>
                        <a:rPr lang="en-US" b="0" baseline="0" dirty="0" smtClean="0"/>
                        <a:t>Government recognition of failures</a:t>
                      </a:r>
                      <a:endParaRPr lang="en-US" b="0" dirty="0"/>
                    </a:p>
                  </a:txBody>
                  <a:tcPr>
                    <a:solidFill>
                      <a:srgbClr val="6B7D72"/>
                    </a:solidFill>
                  </a:tcPr>
                </a:tc>
              </a:tr>
              <a:tr h="2515516">
                <a:tc>
                  <a:txBody>
                    <a:bodyPr/>
                    <a:lstStyle/>
                    <a:p>
                      <a:r>
                        <a:rPr lang="en-US" dirty="0" smtClean="0"/>
                        <a:t>Weaknesses</a:t>
                      </a:r>
                    </a:p>
                    <a:p>
                      <a:pPr marL="285750" indent="-285750">
                        <a:buFont typeface="Arial"/>
                        <a:buChar char="•"/>
                      </a:pPr>
                      <a:r>
                        <a:rPr lang="en-US" dirty="0" smtClean="0"/>
                        <a:t>Urban density</a:t>
                      </a:r>
                    </a:p>
                    <a:p>
                      <a:pPr marL="285750" indent="-285750">
                        <a:buFont typeface="Arial"/>
                        <a:buChar char="•"/>
                      </a:pPr>
                      <a:r>
                        <a:rPr lang="en-US" dirty="0" smtClean="0"/>
                        <a:t>Lack of health education</a:t>
                      </a:r>
                    </a:p>
                    <a:p>
                      <a:pPr marL="285750" indent="-285750">
                        <a:buFont typeface="Arial"/>
                        <a:buChar char="•"/>
                      </a:pPr>
                      <a:r>
                        <a:rPr lang="en-US" dirty="0" smtClean="0"/>
                        <a:t>Health infrastructure overwhelmed</a:t>
                      </a:r>
                    </a:p>
                    <a:p>
                      <a:pPr marL="285750" indent="-285750">
                        <a:buFont typeface="Arial"/>
                        <a:buChar char="•"/>
                      </a:pPr>
                      <a:r>
                        <a:rPr lang="en-US" dirty="0" smtClean="0"/>
                        <a:t>High superstition</a:t>
                      </a:r>
                    </a:p>
                    <a:p>
                      <a:pPr marL="285750" indent="-285750">
                        <a:buFont typeface="Arial"/>
                        <a:buChar char="•"/>
                      </a:pPr>
                      <a:r>
                        <a:rPr lang="en-US" dirty="0" smtClean="0"/>
                        <a:t>Little</a:t>
                      </a:r>
                      <a:r>
                        <a:rPr lang="en-US" baseline="0" dirty="0" smtClean="0"/>
                        <a:t> communication about spread/effects</a:t>
                      </a:r>
                    </a:p>
                    <a:p>
                      <a:pPr marL="285750" indent="-285750">
                        <a:buFont typeface="Arial"/>
                        <a:buChar char="•"/>
                      </a:pPr>
                      <a:r>
                        <a:rPr lang="en-US" baseline="0" dirty="0" smtClean="0"/>
                        <a:t>Racism – W Africans marginalized</a:t>
                      </a:r>
                      <a:endParaRPr lang="en-US" dirty="0"/>
                    </a:p>
                  </a:txBody>
                  <a:tcPr/>
                </a:tc>
                <a:tc>
                  <a:txBody>
                    <a:bodyPr/>
                    <a:lstStyle/>
                    <a:p>
                      <a:r>
                        <a:rPr lang="en-US" dirty="0" smtClean="0"/>
                        <a:t>Threats</a:t>
                      </a:r>
                    </a:p>
                    <a:p>
                      <a:pPr marL="285750" indent="-285750">
                        <a:buFont typeface="Arial"/>
                        <a:buChar char="•"/>
                      </a:pPr>
                      <a:r>
                        <a:rPr lang="en-US" dirty="0" smtClean="0"/>
                        <a:t>Declined patients returned home</a:t>
                      </a:r>
                    </a:p>
                    <a:p>
                      <a:pPr marL="285750" indent="-285750">
                        <a:buFont typeface="Arial"/>
                        <a:buChar char="•"/>
                      </a:pPr>
                      <a:r>
                        <a:rPr lang="en-US" dirty="0" smtClean="0"/>
                        <a:t>Social/civil</a:t>
                      </a:r>
                      <a:r>
                        <a:rPr lang="en-US" baseline="0" dirty="0" smtClean="0"/>
                        <a:t> unrest</a:t>
                      </a:r>
                    </a:p>
                    <a:p>
                      <a:pPr marL="285750" indent="-285750">
                        <a:buFont typeface="Arial"/>
                        <a:buChar char="•"/>
                      </a:pPr>
                      <a:r>
                        <a:rPr lang="en-US" baseline="0" dirty="0" smtClean="0"/>
                        <a:t>Density/population slums</a:t>
                      </a:r>
                    </a:p>
                    <a:p>
                      <a:pPr marL="285750" indent="-285750">
                        <a:buFont typeface="Arial"/>
                        <a:buChar char="•"/>
                      </a:pPr>
                      <a:r>
                        <a:rPr lang="en-US" baseline="0" dirty="0" smtClean="0"/>
                        <a:t>Limited pubic health service</a:t>
                      </a:r>
                      <a:endParaRPr lang="en-US" dirty="0"/>
                    </a:p>
                  </a:txBody>
                  <a:tcPr/>
                </a:tc>
              </a:tr>
            </a:tbl>
          </a:graphicData>
        </a:graphic>
      </p:graphicFrame>
    </p:spTree>
    <p:extLst>
      <p:ext uri="{BB962C8B-B14F-4D97-AF65-F5344CB8AC3E}">
        <p14:creationId xmlns:p14="http://schemas.microsoft.com/office/powerpoint/2010/main" val="1413748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400"/>
            <a:ext cx="8584991" cy="990600"/>
          </a:xfrm>
        </p:spPr>
        <p:txBody>
          <a:bodyPr>
            <a:normAutofit fontScale="90000"/>
          </a:bodyPr>
          <a:lstStyle/>
          <a:p>
            <a:r>
              <a:rPr lang="en-US" sz="2700" i="1" dirty="0" smtClean="0"/>
              <a:t>Risk and vulnerability</a:t>
            </a:r>
            <a:r>
              <a:rPr lang="en-US" dirty="0" smtClean="0"/>
              <a:t/>
            </a:r>
            <a:br>
              <a:rPr lang="en-US" dirty="0" smtClean="0"/>
            </a:br>
            <a:r>
              <a:rPr lang="en-US" dirty="0" smtClean="0"/>
              <a:t>Ebola case study: Urban dimensions (class)</a:t>
            </a:r>
            <a:endParaRPr lang="en-US" dirty="0"/>
          </a:p>
        </p:txBody>
      </p:sp>
      <p:sp>
        <p:nvSpPr>
          <p:cNvPr id="3" name="Content Placeholder 2"/>
          <p:cNvSpPr>
            <a:spLocks noGrp="1"/>
          </p:cNvSpPr>
          <p:nvPr>
            <p:ph idx="4294967295"/>
          </p:nvPr>
        </p:nvSpPr>
        <p:spPr>
          <a:xfrm>
            <a:off x="0" y="1600200"/>
            <a:ext cx="8229600" cy="4876800"/>
          </a:xfrm>
        </p:spPr>
        <p:txBody>
          <a:bodyPr>
            <a:normAutofit/>
          </a:bodyPr>
          <a:lstStyle/>
          <a:p>
            <a:endParaRPr lang="en-US" dirty="0"/>
          </a:p>
          <a:p>
            <a:endParaRPr lang="en-US" dirty="0" smtClean="0"/>
          </a:p>
          <a:p>
            <a:endParaRPr lang="en-US" dirty="0" smtClean="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51678952"/>
              </p:ext>
            </p:extLst>
          </p:nvPr>
        </p:nvGraphicFramePr>
        <p:xfrm>
          <a:off x="96634" y="1767840"/>
          <a:ext cx="8940419" cy="4709160"/>
        </p:xfrm>
        <a:graphic>
          <a:graphicData uri="http://schemas.openxmlformats.org/drawingml/2006/table">
            <a:tbl>
              <a:tblPr firstRow="1" bandRow="1">
                <a:tableStyleId>{5C22544A-7EE6-4342-B048-85BDC9FD1C3A}</a:tableStyleId>
              </a:tblPr>
              <a:tblGrid>
                <a:gridCol w="4472778"/>
                <a:gridCol w="4467641"/>
              </a:tblGrid>
              <a:tr h="4709160">
                <a:tc>
                  <a:txBody>
                    <a:bodyPr/>
                    <a:lstStyle/>
                    <a:p>
                      <a:r>
                        <a:rPr lang="en-US" dirty="0" smtClean="0"/>
                        <a:t>Description of urban environment</a:t>
                      </a:r>
                    </a:p>
                    <a:p>
                      <a:pPr marL="285750" indent="-285750">
                        <a:buFont typeface="Arial"/>
                        <a:buChar char="•"/>
                      </a:pPr>
                      <a:r>
                        <a:rPr lang="en-US" dirty="0" smtClean="0"/>
                        <a:t>Lack of health amenities,</a:t>
                      </a:r>
                      <a:r>
                        <a:rPr lang="en-US" baseline="0" dirty="0" smtClean="0"/>
                        <a:t> accessibility</a:t>
                      </a:r>
                    </a:p>
                    <a:p>
                      <a:pPr marL="285750" indent="-285750">
                        <a:buFont typeface="Arial"/>
                        <a:buChar char="•"/>
                      </a:pPr>
                      <a:r>
                        <a:rPr lang="en-US" baseline="0" dirty="0" smtClean="0"/>
                        <a:t>Lack of attention while only rural areas affected</a:t>
                      </a:r>
                    </a:p>
                    <a:p>
                      <a:pPr marL="285750" indent="-285750">
                        <a:buFont typeface="Arial"/>
                        <a:buChar char="•"/>
                      </a:pPr>
                      <a:r>
                        <a:rPr lang="en-US" baseline="0" dirty="0" smtClean="0"/>
                        <a:t>SCALE of spread, density, crowding</a:t>
                      </a:r>
                    </a:p>
                    <a:p>
                      <a:pPr marL="285750" indent="-285750">
                        <a:buFont typeface="Arial"/>
                        <a:buChar char="•"/>
                      </a:pPr>
                      <a:r>
                        <a:rPr lang="en-US" baseline="0" dirty="0" smtClean="0"/>
                        <a:t>Very few locational choices</a:t>
                      </a:r>
                    </a:p>
                    <a:p>
                      <a:pPr marL="285750" indent="-285750">
                        <a:buFont typeface="Arial"/>
                        <a:buChar char="•"/>
                      </a:pPr>
                      <a:r>
                        <a:rPr lang="en-US" baseline="0" dirty="0" smtClean="0"/>
                        <a:t>Turned away at clinics</a:t>
                      </a:r>
                    </a:p>
                    <a:p>
                      <a:pPr marL="285750" indent="-285750">
                        <a:buFont typeface="Arial"/>
                        <a:buChar char="•"/>
                      </a:pPr>
                      <a:r>
                        <a:rPr lang="en-US" baseline="0" dirty="0" smtClean="0"/>
                        <a:t>Health care workers… lack of empathy/care/fear</a:t>
                      </a:r>
                      <a:endParaRPr lang="en-US" dirty="0"/>
                    </a:p>
                  </a:txBody>
                  <a:tcPr/>
                </a:tc>
                <a:tc>
                  <a:txBody>
                    <a:bodyPr/>
                    <a:lstStyle/>
                    <a:p>
                      <a:endParaRPr lang="en-US" dirty="0" smtClean="0"/>
                    </a:p>
                  </a:txBody>
                  <a:tcPr/>
                </a:tc>
              </a:tr>
            </a:tbl>
          </a:graphicData>
        </a:graphic>
      </p:graphicFrame>
    </p:spTree>
    <p:extLst>
      <p:ext uri="{BB962C8B-B14F-4D97-AF65-F5344CB8AC3E}">
        <p14:creationId xmlns:p14="http://schemas.microsoft.com/office/powerpoint/2010/main" val="702400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smtClean="0"/>
              <a:t>Risk and vulnerability</a:t>
            </a:r>
            <a:br>
              <a:rPr lang="en-US" sz="2700" i="1" dirty="0" smtClean="0"/>
            </a:br>
            <a:r>
              <a:rPr lang="en-US" dirty="0" smtClean="0"/>
              <a:t>Multiple deprivations/aspects of poverty</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rabicPeriod"/>
            </a:pPr>
            <a:r>
              <a:rPr lang="en-US" dirty="0" smtClean="0"/>
              <a:t>Inadequate and often unstable income</a:t>
            </a:r>
          </a:p>
          <a:p>
            <a:pPr marL="457200" indent="-457200">
              <a:buFont typeface="+mj-lt"/>
              <a:buAutoNum type="arabicPeriod"/>
            </a:pPr>
            <a:r>
              <a:rPr lang="en-US" dirty="0" smtClean="0"/>
              <a:t>Inadequate, unstable or risky asset base</a:t>
            </a:r>
          </a:p>
          <a:p>
            <a:pPr marL="457200" indent="-457200">
              <a:buFont typeface="+mj-lt"/>
              <a:buAutoNum type="arabicPeriod"/>
            </a:pPr>
            <a:r>
              <a:rPr lang="en-US" dirty="0" smtClean="0"/>
              <a:t>Poor quality and often insecure, hazardous and overcrowded housing</a:t>
            </a:r>
          </a:p>
          <a:p>
            <a:pPr marL="457200" indent="-457200">
              <a:buFont typeface="+mj-lt"/>
              <a:buAutoNum type="arabicPeriod"/>
            </a:pPr>
            <a:r>
              <a:rPr lang="en-US" dirty="0" smtClean="0"/>
              <a:t>Inadequate provision of ‘public infrastructure’</a:t>
            </a:r>
          </a:p>
          <a:p>
            <a:pPr marL="457200" indent="-457200">
              <a:buFont typeface="+mj-lt"/>
              <a:buAutoNum type="arabicPeriod"/>
            </a:pPr>
            <a:r>
              <a:rPr lang="en-US" dirty="0" smtClean="0"/>
              <a:t>Inadequate provision of basic services</a:t>
            </a:r>
          </a:p>
          <a:p>
            <a:pPr marL="457200" indent="-457200">
              <a:buFont typeface="+mj-lt"/>
              <a:buAutoNum type="arabicPeriod"/>
            </a:pPr>
            <a:r>
              <a:rPr lang="en-US" dirty="0" smtClean="0"/>
              <a:t>High prices paid for many necessities</a:t>
            </a:r>
          </a:p>
          <a:p>
            <a:pPr marL="457200" indent="-457200">
              <a:buFont typeface="+mj-lt"/>
              <a:buAutoNum type="arabicPeriod"/>
            </a:pPr>
            <a:r>
              <a:rPr lang="en-US" dirty="0" smtClean="0"/>
              <a:t>Limited or no safety net</a:t>
            </a:r>
          </a:p>
          <a:p>
            <a:pPr marL="457200" indent="-457200">
              <a:buFont typeface="+mj-lt"/>
              <a:buAutoNum type="arabicPeriod"/>
            </a:pPr>
            <a:r>
              <a:rPr lang="en-US" dirty="0" smtClean="0"/>
              <a:t>Inadequate protection of rights through the operation of the law</a:t>
            </a:r>
          </a:p>
          <a:p>
            <a:pPr marL="457200" indent="-457200">
              <a:buFont typeface="+mj-lt"/>
              <a:buAutoNum type="arabicPeriod"/>
            </a:pPr>
            <a:r>
              <a:rPr lang="en-US" dirty="0" err="1" smtClean="0"/>
              <a:t>Voicelessness</a:t>
            </a:r>
            <a:r>
              <a:rPr lang="en-US" dirty="0" smtClean="0"/>
              <a:t> and powerlessness within political systems and bureaucratic structures</a:t>
            </a:r>
          </a:p>
          <a:p>
            <a:pPr marL="0" indent="0" algn="r">
              <a:buNone/>
            </a:pPr>
            <a:r>
              <a:rPr lang="en-US" dirty="0" smtClean="0"/>
              <a:t>(</a:t>
            </a:r>
            <a:r>
              <a:rPr lang="en-US" dirty="0" err="1" smtClean="0"/>
              <a:t>Mitlin</a:t>
            </a:r>
            <a:r>
              <a:rPr lang="en-US" dirty="0" smtClean="0"/>
              <a:t> and </a:t>
            </a:r>
            <a:r>
              <a:rPr lang="en-US" dirty="0" err="1" smtClean="0"/>
              <a:t>Satterthwaite</a:t>
            </a:r>
            <a:r>
              <a:rPr lang="en-US" dirty="0" smtClean="0"/>
              <a:t> 2013: 89-90)</a:t>
            </a:r>
            <a:endParaRPr lang="en-US" dirty="0"/>
          </a:p>
        </p:txBody>
      </p:sp>
    </p:spTree>
    <p:extLst>
      <p:ext uri="{BB962C8B-B14F-4D97-AF65-F5344CB8AC3E}">
        <p14:creationId xmlns:p14="http://schemas.microsoft.com/office/powerpoint/2010/main" val="483332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Representative samples from urban areas</a:t>
            </a:r>
          </a:p>
          <a:p>
            <a:r>
              <a:rPr lang="en-US" dirty="0" smtClean="0"/>
              <a:t>Accuracy and completeness of census data on slums</a:t>
            </a:r>
          </a:p>
          <a:p>
            <a:r>
              <a:rPr lang="en-US" dirty="0" smtClean="0"/>
              <a:t>Non-recognition/under-counting of informal settlements</a:t>
            </a:r>
          </a:p>
          <a:p>
            <a:r>
              <a:rPr lang="en-US" dirty="0" smtClean="0"/>
              <a:t>Under-reporting of household members, births of children</a:t>
            </a:r>
          </a:p>
          <a:p>
            <a:r>
              <a:rPr lang="en-US" dirty="0" smtClean="0"/>
              <a:t>Mobility associated with tenancy </a:t>
            </a:r>
            <a:r>
              <a:rPr lang="en-US" dirty="0" err="1" smtClean="0"/>
              <a:t>vs</a:t>
            </a:r>
            <a:r>
              <a:rPr lang="en-US" dirty="0" smtClean="0"/>
              <a:t> ownership</a:t>
            </a:r>
          </a:p>
          <a:p>
            <a:r>
              <a:rPr lang="en-US" dirty="0" smtClean="0"/>
              <a:t>Type of household, agrarian or non-agrarian?</a:t>
            </a:r>
          </a:p>
          <a:p>
            <a:r>
              <a:rPr lang="en-US" dirty="0" smtClean="0"/>
              <a:t>Measurements based on income, cost of basic needs, food-energy intake</a:t>
            </a:r>
          </a:p>
          <a:p>
            <a:r>
              <a:rPr lang="en-US" dirty="0" smtClean="0"/>
              <a:t>Little attention to non-food needs, assets, access (transport, education, housing, water/sanitation, health care, energy, etc.)</a:t>
            </a:r>
          </a:p>
          <a:p>
            <a:r>
              <a:rPr lang="en-US" dirty="0" smtClean="0"/>
              <a:t>Variations in costs (and their proportions) between nations</a:t>
            </a:r>
          </a:p>
          <a:p>
            <a:r>
              <a:rPr lang="en-US" dirty="0" smtClean="0"/>
              <a:t>‘Absolute poverty’ based in numbers does not take into account time and effort diverted to collection of ‘free’ stuff</a:t>
            </a:r>
          </a:p>
        </p:txBody>
      </p:sp>
      <p:sp>
        <p:nvSpPr>
          <p:cNvPr id="4" name="Rectangle 3"/>
          <p:cNvSpPr/>
          <p:nvPr/>
        </p:nvSpPr>
        <p:spPr>
          <a:xfrm>
            <a:off x="457200" y="1524000"/>
            <a:ext cx="8229600" cy="419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2000" dirty="0">
              <a:solidFill>
                <a:srgbClr val="000000"/>
              </a:solidFill>
            </a:endParaRPr>
          </a:p>
        </p:txBody>
      </p:sp>
      <p:sp>
        <p:nvSpPr>
          <p:cNvPr id="8" name="Title 7"/>
          <p:cNvSpPr>
            <a:spLocks noGrp="1"/>
          </p:cNvSpPr>
          <p:nvPr>
            <p:ph type="title"/>
          </p:nvPr>
        </p:nvSpPr>
        <p:spPr/>
        <p:txBody>
          <a:bodyPr>
            <a:normAutofit fontScale="90000"/>
          </a:bodyPr>
          <a:lstStyle/>
          <a:p>
            <a:r>
              <a:rPr lang="en-US" sz="2700" i="1" dirty="0" smtClean="0"/>
              <a:t>Risk and vulnerability</a:t>
            </a:r>
            <a:br>
              <a:rPr lang="en-US" sz="2700" i="1" dirty="0" smtClean="0"/>
            </a:br>
            <a:r>
              <a:rPr lang="en-US" dirty="0" smtClean="0"/>
              <a:t>Challenges of urban poverty assessment</a:t>
            </a:r>
            <a:endParaRPr lang="en-US" dirty="0"/>
          </a:p>
        </p:txBody>
      </p:sp>
    </p:spTree>
    <p:extLst>
      <p:ext uri="{BB962C8B-B14F-4D97-AF65-F5344CB8AC3E}">
        <p14:creationId xmlns:p14="http://schemas.microsoft.com/office/powerpoint/2010/main" val="9807244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1589</TotalTime>
  <Words>3196</Words>
  <Application>Microsoft Office PowerPoint</Application>
  <PresentationFormat>On-screen Show (4:3)</PresentationFormat>
  <Paragraphs>652</Paragraphs>
  <Slides>41</Slides>
  <Notes>12</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Clarity</vt:lpstr>
      <vt:lpstr>Office Theme</vt:lpstr>
      <vt:lpstr>Wk6-7 Vulnerability and security</vt:lpstr>
      <vt:lpstr>Outline</vt:lpstr>
      <vt:lpstr>Risk and vulnerability Slum ecology</vt:lpstr>
      <vt:lpstr>Risk and vulnerability Ebola case study: Monrovia</vt:lpstr>
      <vt:lpstr>Risk and vulnerability Ebola case study: Scale and response</vt:lpstr>
      <vt:lpstr>Risk and vulnerability Ebola case study: SWOT analysis (class)</vt:lpstr>
      <vt:lpstr>Risk and vulnerability Ebola case study: Urban dimensions (class)</vt:lpstr>
      <vt:lpstr>Risk and vulnerability Multiple deprivations/aspects of poverty</vt:lpstr>
      <vt:lpstr>Risk and vulnerability Challenges of urban poverty assessment</vt:lpstr>
      <vt:lpstr>Risk and vulnerability Key characteristics of urban vulnerability</vt:lpstr>
      <vt:lpstr>Risk and vulnerability Vulnerability</vt:lpstr>
      <vt:lpstr>Risk and vulnerability Development risks</vt:lpstr>
      <vt:lpstr>Risk and vulnerability Natural and anthropogenic</vt:lpstr>
      <vt:lpstr>Risk and vulnerability Key factors</vt:lpstr>
      <vt:lpstr>Anthropocentric risks Bhopal’s “First Tragedy”</vt:lpstr>
      <vt:lpstr>PowerPoint Presentation</vt:lpstr>
      <vt:lpstr>PowerPoint Presentation</vt:lpstr>
      <vt:lpstr>Anthropocentric risks Bhopal’s “Second Tragedy”</vt:lpstr>
      <vt:lpstr>Anthropocentric risks Dow: Lessons learned</vt:lpstr>
      <vt:lpstr>Anthropogenic risks Modern Bhopal</vt:lpstr>
      <vt:lpstr>Number of Statutory and Slum reported towns with type wise slum Population in MP and EAG States, Census 2011</vt:lpstr>
      <vt:lpstr>Workers &amp; Work Participation Rate : India &amp; Madhya Pradesh</vt:lpstr>
      <vt:lpstr> Literates &amp; Literacy Rate : India &amp; Madhya Pradesh </vt:lpstr>
      <vt:lpstr>Literacy Rate : India &amp; Madhya Pradesh Top &amp; Bottom five State/UTs/ Slum reported Towns</vt:lpstr>
      <vt:lpstr>Anthropogenic risks Poverty trap: Nairobi, Kenya</vt:lpstr>
      <vt:lpstr>Anthropogenic risks  Drug crime: Rio de Janeiro</vt:lpstr>
      <vt:lpstr>Anthropogenic risks Sexual violence</vt:lpstr>
      <vt:lpstr>Anthropogenic risks Student SWOT analysis of urban violence</vt:lpstr>
      <vt:lpstr>Anthropogenic risks Student analysis of vulnerability</vt:lpstr>
      <vt:lpstr>Anthropogenic risks Difference and vulnerability</vt:lpstr>
      <vt:lpstr>Disasters and urban development Spectrum of disaster</vt:lpstr>
      <vt:lpstr>Disasters and urban development Spectrum of disaster</vt:lpstr>
      <vt:lpstr>Disasters and urban development Multiple deprivations, multiple risks</vt:lpstr>
      <vt:lpstr>Disasters and urban development Improve urban (risk) management</vt:lpstr>
      <vt:lpstr>Disasters and urban development Inaction - government</vt:lpstr>
      <vt:lpstr>Disasters and urban development Inaction - communities</vt:lpstr>
      <vt:lpstr>Disasters and urban development Inaction – international agencies</vt:lpstr>
      <vt:lpstr>Disasters and urban development Overriding questions</vt:lpstr>
      <vt:lpstr>Summary and questions</vt:lpstr>
      <vt:lpstr>Readings, Wk6</vt:lpstr>
      <vt:lpstr>Readings, Wk7</vt:lpstr>
    </vt:vector>
  </TitlesOfParts>
  <Company>University of Calgary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Wk1 Introduction</dc:title>
  <dc:creator>Tutor</dc:creator>
  <cp:lastModifiedBy>user</cp:lastModifiedBy>
  <cp:revision>113</cp:revision>
  <dcterms:created xsi:type="dcterms:W3CDTF">2014-09-04T17:36:33Z</dcterms:created>
  <dcterms:modified xsi:type="dcterms:W3CDTF">2016-06-02T10:14:22Z</dcterms:modified>
</cp:coreProperties>
</file>